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6"/>
  </p:notesMasterIdLst>
  <p:sldIdLst>
    <p:sldId id="256" r:id="rId2"/>
    <p:sldId id="257" r:id="rId3"/>
    <p:sldId id="260" r:id="rId4"/>
    <p:sldId id="361" r:id="rId5"/>
    <p:sldId id="388" r:id="rId6"/>
    <p:sldId id="389" r:id="rId7"/>
    <p:sldId id="390" r:id="rId8"/>
    <p:sldId id="391" r:id="rId9"/>
    <p:sldId id="392" r:id="rId10"/>
    <p:sldId id="393" r:id="rId11"/>
    <p:sldId id="470" r:id="rId12"/>
    <p:sldId id="471" r:id="rId13"/>
    <p:sldId id="472" r:id="rId14"/>
    <p:sldId id="473" r:id="rId15"/>
    <p:sldId id="474" r:id="rId16"/>
    <p:sldId id="475" r:id="rId17"/>
    <p:sldId id="476" r:id="rId18"/>
    <p:sldId id="477" r:id="rId19"/>
    <p:sldId id="478" r:id="rId20"/>
    <p:sldId id="479" r:id="rId21"/>
    <p:sldId id="480" r:id="rId22"/>
    <p:sldId id="481" r:id="rId23"/>
    <p:sldId id="482" r:id="rId24"/>
    <p:sldId id="483" r:id="rId25"/>
    <p:sldId id="484" r:id="rId26"/>
    <p:sldId id="485" r:id="rId27"/>
    <p:sldId id="486" r:id="rId28"/>
    <p:sldId id="487" r:id="rId29"/>
    <p:sldId id="501" r:id="rId30"/>
    <p:sldId id="489" r:id="rId31"/>
    <p:sldId id="490" r:id="rId32"/>
    <p:sldId id="491" r:id="rId33"/>
    <p:sldId id="492" r:id="rId34"/>
    <p:sldId id="493" r:id="rId35"/>
    <p:sldId id="494" r:id="rId36"/>
    <p:sldId id="495" r:id="rId37"/>
    <p:sldId id="496" r:id="rId38"/>
    <p:sldId id="497" r:id="rId39"/>
    <p:sldId id="498" r:id="rId40"/>
    <p:sldId id="499" r:id="rId41"/>
    <p:sldId id="500" r:id="rId42"/>
    <p:sldId id="381" r:id="rId43"/>
    <p:sldId id="298" r:id="rId44"/>
    <p:sldId id="297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883" autoAdjust="0"/>
  </p:normalViewPr>
  <p:slideViewPr>
    <p:cSldViewPr>
      <p:cViewPr varScale="1">
        <p:scale>
          <a:sx n="122" d="100"/>
          <a:sy n="122" d="100"/>
        </p:scale>
        <p:origin x="11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121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8AC8A-37BB-41CF-A3D7-15257EFA6B7E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316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5 -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 organizing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Maybe we want to make items that are used frequently easy to get at</a:t>
            </a:r>
          </a:p>
          <a:p>
            <a:r>
              <a:rPr lang="en-US" dirty="0"/>
              <a:t>Several different approaches, mostly based on finding </a:t>
            </a:r>
            <a:r>
              <a:rPr lang="en-US"/>
              <a:t>items repeatedly:</a:t>
            </a:r>
            <a:endParaRPr lang="en-US" dirty="0"/>
          </a:p>
          <a:p>
            <a:pPr lvl="1"/>
            <a:r>
              <a:rPr lang="en-US" b="1" dirty="0"/>
              <a:t>Move to front:</a:t>
            </a:r>
            <a:r>
              <a:rPr lang="en-US" dirty="0"/>
              <a:t> After finding an item, put it in the front</a:t>
            </a:r>
          </a:p>
          <a:p>
            <a:pPr lvl="1"/>
            <a:r>
              <a:rPr lang="en-US" b="1" dirty="0"/>
              <a:t>Transpose:</a:t>
            </a:r>
            <a:r>
              <a:rPr lang="en-US" dirty="0"/>
              <a:t>  After finding an item, move it up by one</a:t>
            </a:r>
          </a:p>
          <a:p>
            <a:pPr lvl="1"/>
            <a:r>
              <a:rPr lang="en-US" b="1" dirty="0"/>
              <a:t>Count:</a:t>
            </a:r>
            <a:r>
              <a:rPr lang="en-US" dirty="0"/>
              <a:t>  Keep the list ordered by how often you get a particular item (requires a counter in each node)</a:t>
            </a:r>
          </a:p>
          <a:p>
            <a:pPr lvl="1"/>
            <a:r>
              <a:rPr lang="en-US" b="1" dirty="0"/>
              <a:t>Ordering:</a:t>
            </a:r>
            <a:r>
              <a:rPr lang="en-US" dirty="0"/>
              <a:t>  Sort the list according to some feature of the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</p:spTree>
    <p:extLst>
      <p:ext uri="{BB962C8B-B14F-4D97-AF65-F5344CB8AC3E}">
        <p14:creationId xmlns:p14="http://schemas.microsoft.com/office/powerpoint/2010/main" val="2725531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recursion?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6781800" cy="4625609"/>
          </a:xfrm>
        </p:spPr>
        <p:txBody>
          <a:bodyPr/>
          <a:lstStyle/>
          <a:p>
            <a:r>
              <a:rPr lang="en-US" dirty="0"/>
              <a:t>Defining something in terms of itself</a:t>
            </a:r>
          </a:p>
          <a:p>
            <a:r>
              <a:rPr lang="en-US" dirty="0"/>
              <a:t>To be useful, the definition must be based on progressively simpler definitions of the thing being defined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944871"/>
            <a:ext cx="2800350" cy="4286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4352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Bottom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possible to define something recursively from the bottom up</a:t>
            </a:r>
          </a:p>
          <a:p>
            <a:r>
              <a:rPr lang="en-US" dirty="0"/>
              <a:t>We start with a simple pattern and repeat the pattern, using a copy of the pattern for each part of the starting pattern</a:t>
            </a:r>
          </a:p>
        </p:txBody>
      </p:sp>
      <p:grpSp>
        <p:nvGrpSpPr>
          <p:cNvPr id="4" name="Group 40"/>
          <p:cNvGrpSpPr/>
          <p:nvPr/>
        </p:nvGrpSpPr>
        <p:grpSpPr>
          <a:xfrm>
            <a:off x="4212026" y="4307470"/>
            <a:ext cx="969574" cy="1865524"/>
            <a:chOff x="4087213" y="4307470"/>
            <a:chExt cx="969574" cy="1865524"/>
          </a:xfrm>
        </p:grpSpPr>
        <p:cxnSp>
          <p:nvCxnSpPr>
            <p:cNvPr id="20" name="Straight Connector 19"/>
            <p:cNvCxnSpPr/>
            <p:nvPr/>
          </p:nvCxnSpPr>
          <p:spPr>
            <a:xfrm rot="5400000" flipH="1" flipV="1">
              <a:off x="4114800" y="5715000"/>
              <a:ext cx="9144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23"/>
            <p:cNvGrpSpPr>
              <a:grpSpLocks noChangeAspect="1"/>
            </p:cNvGrpSpPr>
            <p:nvPr/>
          </p:nvGrpSpPr>
          <p:grpSpPr>
            <a:xfrm rot="1620000">
              <a:off x="4553867" y="4307470"/>
              <a:ext cx="502920" cy="1006278"/>
              <a:chOff x="2438400" y="4495797"/>
              <a:chExt cx="914399" cy="1829597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 rot="16200000" flipH="1">
                <a:off x="2209800" y="4724397"/>
                <a:ext cx="914399" cy="457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5400000">
                <a:off x="2666999" y="4724399"/>
                <a:ext cx="914400" cy="45720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 flipH="1" flipV="1">
                <a:off x="2438400" y="5867400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30"/>
            <p:cNvGrpSpPr>
              <a:grpSpLocks noChangeAspect="1"/>
            </p:cNvGrpSpPr>
            <p:nvPr/>
          </p:nvGrpSpPr>
          <p:grpSpPr>
            <a:xfrm rot="-1620000">
              <a:off x="4087213" y="4307470"/>
              <a:ext cx="502920" cy="1006278"/>
              <a:chOff x="2438400" y="4495797"/>
              <a:chExt cx="914399" cy="1829597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rot="16200000" flipH="1">
                <a:off x="2209800" y="4724397"/>
                <a:ext cx="914399" cy="457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5400000">
                <a:off x="2666999" y="4724399"/>
                <a:ext cx="914400" cy="45720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2438400" y="5867400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Group 216"/>
          <p:cNvGrpSpPr/>
          <p:nvPr/>
        </p:nvGrpSpPr>
        <p:grpSpPr>
          <a:xfrm>
            <a:off x="2971800" y="4343400"/>
            <a:ext cx="914400" cy="1829594"/>
            <a:chOff x="1447800" y="4343400"/>
            <a:chExt cx="914400" cy="1829594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1219200" y="4572000"/>
              <a:ext cx="914400" cy="4572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 flipV="1">
              <a:off x="1447800" y="5715000"/>
              <a:ext cx="9144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1676401" y="4572001"/>
              <a:ext cx="914398" cy="4572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71"/>
          <p:cNvGrpSpPr/>
          <p:nvPr/>
        </p:nvGrpSpPr>
        <p:grpSpPr>
          <a:xfrm>
            <a:off x="5781808" y="4288420"/>
            <a:ext cx="999992" cy="1883780"/>
            <a:chOff x="5896962" y="4288420"/>
            <a:chExt cx="999992" cy="1883780"/>
          </a:xfrm>
        </p:grpSpPr>
        <p:cxnSp>
          <p:nvCxnSpPr>
            <p:cNvPr id="43" name="Straight Connector 42"/>
            <p:cNvCxnSpPr/>
            <p:nvPr/>
          </p:nvCxnSpPr>
          <p:spPr>
            <a:xfrm rot="5400000" flipH="1" flipV="1">
              <a:off x="5939828" y="5714206"/>
              <a:ext cx="9144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51"/>
            <p:cNvGrpSpPr>
              <a:grpSpLocks noChangeAspect="1"/>
            </p:cNvGrpSpPr>
            <p:nvPr/>
          </p:nvGrpSpPr>
          <p:grpSpPr>
            <a:xfrm rot="-1620000">
              <a:off x="5896962" y="4288420"/>
              <a:ext cx="533266" cy="1026038"/>
              <a:chOff x="4087213" y="4307470"/>
              <a:chExt cx="969574" cy="1865524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 rot="5400000" flipH="1" flipV="1">
                <a:off x="4114800" y="5715000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" name="Group 23"/>
              <p:cNvGrpSpPr>
                <a:grpSpLocks noChangeAspect="1"/>
              </p:cNvGrpSpPr>
              <p:nvPr/>
            </p:nvGrpSpPr>
            <p:grpSpPr>
              <a:xfrm rot="1620000">
                <a:off x="4553870" y="4307470"/>
                <a:ext cx="502921" cy="1006278"/>
                <a:chOff x="2438400" y="4495797"/>
                <a:chExt cx="914399" cy="1829597"/>
              </a:xfrm>
            </p:grpSpPr>
            <p:cxnSp>
              <p:nvCxnSpPr>
                <p:cNvPr id="59" name="Straight Connector 58"/>
                <p:cNvCxnSpPr/>
                <p:nvPr/>
              </p:nvCxnSpPr>
              <p:spPr>
                <a:xfrm rot="16200000" flipH="1">
                  <a:off x="2209800" y="4724397"/>
                  <a:ext cx="914399" cy="45719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rot="5400000">
                  <a:off x="2666999" y="4724399"/>
                  <a:ext cx="914400" cy="45720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5400000" flipH="1" flipV="1">
                  <a:off x="2438400" y="58674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30"/>
              <p:cNvGrpSpPr>
                <a:grpSpLocks noChangeAspect="1"/>
              </p:cNvGrpSpPr>
              <p:nvPr/>
            </p:nvGrpSpPr>
            <p:grpSpPr>
              <a:xfrm rot="-1620000">
                <a:off x="4087215" y="4307467"/>
                <a:ext cx="502921" cy="1006278"/>
                <a:chOff x="2438400" y="4495797"/>
                <a:chExt cx="914399" cy="1829597"/>
              </a:xfrm>
            </p:grpSpPr>
            <p:cxnSp>
              <p:nvCxnSpPr>
                <p:cNvPr id="56" name="Straight Connector 55"/>
                <p:cNvCxnSpPr/>
                <p:nvPr/>
              </p:nvCxnSpPr>
              <p:spPr>
                <a:xfrm rot="16200000" flipH="1">
                  <a:off x="2209800" y="4724397"/>
                  <a:ext cx="914399" cy="45719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 rot="5400000">
                  <a:off x="2666999" y="4724399"/>
                  <a:ext cx="914400" cy="45720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 rot="5400000" flipH="1" flipV="1">
                  <a:off x="2438400" y="58674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" name="Group 61"/>
            <p:cNvGrpSpPr>
              <a:grpSpLocks noChangeAspect="1"/>
            </p:cNvGrpSpPr>
            <p:nvPr/>
          </p:nvGrpSpPr>
          <p:grpSpPr>
            <a:xfrm rot="1620000">
              <a:off x="6363688" y="4297944"/>
              <a:ext cx="533266" cy="1026038"/>
              <a:chOff x="4087213" y="4307470"/>
              <a:chExt cx="969574" cy="1865524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4114800" y="5715000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" name="Group 23"/>
              <p:cNvGrpSpPr>
                <a:grpSpLocks noChangeAspect="1"/>
              </p:cNvGrpSpPr>
              <p:nvPr/>
            </p:nvGrpSpPr>
            <p:grpSpPr>
              <a:xfrm rot="1620000">
                <a:off x="4553870" y="4307468"/>
                <a:ext cx="502921" cy="1006278"/>
                <a:chOff x="2438400" y="4495797"/>
                <a:chExt cx="914399" cy="1829597"/>
              </a:xfrm>
            </p:grpSpPr>
            <p:cxnSp>
              <p:nvCxnSpPr>
                <p:cNvPr id="69" name="Straight Connector 68"/>
                <p:cNvCxnSpPr/>
                <p:nvPr/>
              </p:nvCxnSpPr>
              <p:spPr>
                <a:xfrm rot="16200000" flipH="1">
                  <a:off x="2209800" y="4724397"/>
                  <a:ext cx="914399" cy="45719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>
                  <a:off x="2666999" y="4724399"/>
                  <a:ext cx="914400" cy="45720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rot="5400000" flipH="1" flipV="1">
                  <a:off x="2438400" y="58674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oup 30"/>
              <p:cNvGrpSpPr>
                <a:grpSpLocks noChangeAspect="1"/>
              </p:cNvGrpSpPr>
              <p:nvPr/>
            </p:nvGrpSpPr>
            <p:grpSpPr>
              <a:xfrm rot="-1620000">
                <a:off x="4087215" y="4307465"/>
                <a:ext cx="502921" cy="1006278"/>
                <a:chOff x="2438400" y="4495797"/>
                <a:chExt cx="914399" cy="1829597"/>
              </a:xfrm>
            </p:grpSpPr>
            <p:cxnSp>
              <p:nvCxnSpPr>
                <p:cNvPr id="66" name="Straight Connector 65"/>
                <p:cNvCxnSpPr/>
                <p:nvPr/>
              </p:nvCxnSpPr>
              <p:spPr>
                <a:xfrm rot="16200000" flipH="1">
                  <a:off x="2209800" y="4724397"/>
                  <a:ext cx="914399" cy="45719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5400000">
                  <a:off x="2666999" y="4724399"/>
                  <a:ext cx="914400" cy="45720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5400000" flipH="1" flipV="1">
                  <a:off x="2438400" y="58674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6" name="Group 117"/>
          <p:cNvGrpSpPr/>
          <p:nvPr/>
        </p:nvGrpSpPr>
        <p:grpSpPr>
          <a:xfrm>
            <a:off x="7430366" y="4284782"/>
            <a:ext cx="1027835" cy="1887418"/>
            <a:chOff x="7715672" y="4284782"/>
            <a:chExt cx="1027835" cy="1887418"/>
          </a:xfrm>
        </p:grpSpPr>
        <p:cxnSp>
          <p:nvCxnSpPr>
            <p:cNvPr id="73" name="Straight Connector 72"/>
            <p:cNvCxnSpPr/>
            <p:nvPr/>
          </p:nvCxnSpPr>
          <p:spPr>
            <a:xfrm rot="5400000" flipH="1" flipV="1">
              <a:off x="7771605" y="5714206"/>
              <a:ext cx="9144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73"/>
            <p:cNvGrpSpPr>
              <a:grpSpLocks noChangeAspect="1"/>
            </p:cNvGrpSpPr>
            <p:nvPr/>
          </p:nvGrpSpPr>
          <p:grpSpPr>
            <a:xfrm rot="-1620000">
              <a:off x="7715672" y="4284782"/>
              <a:ext cx="549996" cy="1036079"/>
              <a:chOff x="5896962" y="4288420"/>
              <a:chExt cx="999992" cy="1883780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 rot="5400000" flipH="1" flipV="1">
                <a:off x="5939828" y="5714206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" name="Group 51"/>
              <p:cNvGrpSpPr>
                <a:grpSpLocks noChangeAspect="1"/>
              </p:cNvGrpSpPr>
              <p:nvPr/>
            </p:nvGrpSpPr>
            <p:grpSpPr>
              <a:xfrm rot="-1620000">
                <a:off x="5896060" y="4288942"/>
                <a:ext cx="533023" cy="1026041"/>
                <a:chOff x="4087215" y="4307465"/>
                <a:chExt cx="969576" cy="1865529"/>
              </a:xfrm>
            </p:grpSpPr>
            <p:cxnSp>
              <p:nvCxnSpPr>
                <p:cNvPr id="87" name="Straight Connector 86"/>
                <p:cNvCxnSpPr/>
                <p:nvPr/>
              </p:nvCxnSpPr>
              <p:spPr>
                <a:xfrm rot="5400000" flipH="1" flipV="1">
                  <a:off x="4114800" y="57150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4" name="Group 23"/>
                <p:cNvGrpSpPr>
                  <a:grpSpLocks noChangeAspect="1"/>
                </p:cNvGrpSpPr>
                <p:nvPr/>
              </p:nvGrpSpPr>
              <p:grpSpPr>
                <a:xfrm rot="1620000">
                  <a:off x="4553870" y="4307468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93" name="Straight Connector 92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" name="Group 30"/>
                <p:cNvGrpSpPr>
                  <a:grpSpLocks noChangeAspect="1"/>
                </p:cNvGrpSpPr>
                <p:nvPr/>
              </p:nvGrpSpPr>
              <p:grpSpPr>
                <a:xfrm rot="-1620000">
                  <a:off x="4087215" y="4307465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90" name="Straight Connector 89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Straight Connector 90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Straight Connector 91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6" name="Group 61"/>
              <p:cNvGrpSpPr>
                <a:grpSpLocks noChangeAspect="1"/>
              </p:cNvGrpSpPr>
              <p:nvPr/>
            </p:nvGrpSpPr>
            <p:grpSpPr>
              <a:xfrm rot="1620000">
                <a:off x="6362782" y="4297419"/>
                <a:ext cx="533023" cy="1026042"/>
                <a:chOff x="4087215" y="4307463"/>
                <a:chExt cx="969576" cy="1865531"/>
              </a:xfrm>
            </p:grpSpPr>
            <p:cxnSp>
              <p:nvCxnSpPr>
                <p:cNvPr id="78" name="Straight Connector 77"/>
                <p:cNvCxnSpPr/>
                <p:nvPr/>
              </p:nvCxnSpPr>
              <p:spPr>
                <a:xfrm rot="5400000" flipH="1" flipV="1">
                  <a:off x="4114800" y="57150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7" name="Group 23"/>
                <p:cNvGrpSpPr>
                  <a:grpSpLocks noChangeAspect="1"/>
                </p:cNvGrpSpPr>
                <p:nvPr/>
              </p:nvGrpSpPr>
              <p:grpSpPr>
                <a:xfrm rot="1620000">
                  <a:off x="4553870" y="4307466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84" name="Straight Connector 83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Straight Connector 84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Straight Connector 85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" name="Group 30"/>
                <p:cNvGrpSpPr>
                  <a:grpSpLocks noChangeAspect="1"/>
                </p:cNvGrpSpPr>
                <p:nvPr/>
              </p:nvGrpSpPr>
              <p:grpSpPr>
                <a:xfrm rot="-1620000">
                  <a:off x="4087215" y="4307463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81" name="Straight Connector 80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Straight Connector 81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Straight Connector 82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29" name="Group 95"/>
            <p:cNvGrpSpPr>
              <a:grpSpLocks noChangeAspect="1"/>
            </p:cNvGrpSpPr>
            <p:nvPr/>
          </p:nvGrpSpPr>
          <p:grpSpPr>
            <a:xfrm rot="1620000">
              <a:off x="8193511" y="4287963"/>
              <a:ext cx="549996" cy="1036079"/>
              <a:chOff x="5896962" y="4288420"/>
              <a:chExt cx="999992" cy="1883780"/>
            </a:xfrm>
          </p:grpSpPr>
          <p:cxnSp>
            <p:nvCxnSpPr>
              <p:cNvPr id="97" name="Straight Connector 96"/>
              <p:cNvCxnSpPr/>
              <p:nvPr/>
            </p:nvCxnSpPr>
            <p:spPr>
              <a:xfrm rot="5400000" flipH="1" flipV="1">
                <a:off x="5939828" y="5714206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51"/>
              <p:cNvGrpSpPr>
                <a:grpSpLocks noChangeAspect="1"/>
              </p:cNvGrpSpPr>
              <p:nvPr/>
            </p:nvGrpSpPr>
            <p:grpSpPr>
              <a:xfrm rot="-1620000">
                <a:off x="5896060" y="4288942"/>
                <a:ext cx="533023" cy="1026041"/>
                <a:chOff x="4087215" y="4307465"/>
                <a:chExt cx="969576" cy="1865529"/>
              </a:xfrm>
            </p:grpSpPr>
            <p:cxnSp>
              <p:nvCxnSpPr>
                <p:cNvPr id="109" name="Straight Connector 108"/>
                <p:cNvCxnSpPr/>
                <p:nvPr/>
              </p:nvCxnSpPr>
              <p:spPr>
                <a:xfrm rot="5400000" flipH="1" flipV="1">
                  <a:off x="4114800" y="57150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1" name="Group 23"/>
                <p:cNvGrpSpPr>
                  <a:grpSpLocks noChangeAspect="1"/>
                </p:cNvGrpSpPr>
                <p:nvPr/>
              </p:nvGrpSpPr>
              <p:grpSpPr>
                <a:xfrm rot="1620000">
                  <a:off x="4553870" y="4307468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115" name="Straight Connector 114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Straight Connector 115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7" name="Straight Connector 116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6" name="Group 30"/>
                <p:cNvGrpSpPr>
                  <a:grpSpLocks noChangeAspect="1"/>
                </p:cNvGrpSpPr>
                <p:nvPr/>
              </p:nvGrpSpPr>
              <p:grpSpPr>
                <a:xfrm rot="-1620000">
                  <a:off x="4087215" y="4307465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112" name="Straight Connector 111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Straight Connector 112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Straight Connector 113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7" name="Group 61"/>
              <p:cNvGrpSpPr>
                <a:grpSpLocks noChangeAspect="1"/>
              </p:cNvGrpSpPr>
              <p:nvPr/>
            </p:nvGrpSpPr>
            <p:grpSpPr>
              <a:xfrm rot="1620000">
                <a:off x="6362782" y="4297419"/>
                <a:ext cx="533023" cy="1026042"/>
                <a:chOff x="4087215" y="4307463"/>
                <a:chExt cx="969576" cy="1865531"/>
              </a:xfrm>
            </p:grpSpPr>
            <p:cxnSp>
              <p:nvCxnSpPr>
                <p:cNvPr id="100" name="Straight Connector 99"/>
                <p:cNvCxnSpPr/>
                <p:nvPr/>
              </p:nvCxnSpPr>
              <p:spPr>
                <a:xfrm rot="5400000" flipH="1" flipV="1">
                  <a:off x="4114800" y="57150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8" name="Group 23"/>
                <p:cNvGrpSpPr>
                  <a:grpSpLocks noChangeAspect="1"/>
                </p:cNvGrpSpPr>
                <p:nvPr/>
              </p:nvGrpSpPr>
              <p:grpSpPr>
                <a:xfrm rot="1620000">
                  <a:off x="4553870" y="4307466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106" name="Straight Connector 105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Straight Connector 107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9" name="Group 30"/>
                <p:cNvGrpSpPr>
                  <a:grpSpLocks noChangeAspect="1"/>
                </p:cNvGrpSpPr>
                <p:nvPr/>
              </p:nvGrpSpPr>
              <p:grpSpPr>
                <a:xfrm rot="-1620000">
                  <a:off x="4087215" y="4307463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103" name="Straight Connector 102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Straight Connector 103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Straight Connector 104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40" name="Group 211"/>
          <p:cNvGrpSpPr/>
          <p:nvPr/>
        </p:nvGrpSpPr>
        <p:grpSpPr>
          <a:xfrm>
            <a:off x="9094308" y="4277040"/>
            <a:ext cx="1040293" cy="1895161"/>
            <a:chOff x="7710536" y="4277039"/>
            <a:chExt cx="1040293" cy="1895161"/>
          </a:xfrm>
        </p:grpSpPr>
        <p:cxnSp>
          <p:nvCxnSpPr>
            <p:cNvPr id="119" name="Straight Connector 118"/>
            <p:cNvCxnSpPr/>
            <p:nvPr/>
          </p:nvCxnSpPr>
          <p:spPr>
            <a:xfrm rot="5400000" flipH="1" flipV="1">
              <a:off x="7773194" y="5714206"/>
              <a:ext cx="9144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Group 119"/>
            <p:cNvGrpSpPr>
              <a:grpSpLocks noChangeAspect="1"/>
            </p:cNvGrpSpPr>
            <p:nvPr/>
          </p:nvGrpSpPr>
          <p:grpSpPr>
            <a:xfrm rot="1620000">
              <a:off x="8185815" y="4281979"/>
              <a:ext cx="565014" cy="1037379"/>
              <a:chOff x="7713990" y="4286056"/>
              <a:chExt cx="1027298" cy="1886143"/>
            </a:xfrm>
          </p:grpSpPr>
          <p:cxnSp>
            <p:nvCxnSpPr>
              <p:cNvPr id="121" name="Straight Connector 120"/>
              <p:cNvCxnSpPr/>
              <p:nvPr/>
            </p:nvCxnSpPr>
            <p:spPr>
              <a:xfrm rot="5400000" flipH="1" flipV="1">
                <a:off x="7771600" y="5714205"/>
                <a:ext cx="914400" cy="158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" name="Group 73"/>
              <p:cNvGrpSpPr>
                <a:grpSpLocks noChangeAspect="1"/>
              </p:cNvGrpSpPr>
              <p:nvPr/>
            </p:nvGrpSpPr>
            <p:grpSpPr>
              <a:xfrm rot="-1620000">
                <a:off x="7713990" y="4286056"/>
                <a:ext cx="549604" cy="1035797"/>
                <a:chOff x="5896060" y="4288942"/>
                <a:chExt cx="999741" cy="1883258"/>
              </a:xfrm>
            </p:grpSpPr>
            <p:cxnSp>
              <p:nvCxnSpPr>
                <p:cNvPr id="145" name="Straight Connector 144"/>
                <p:cNvCxnSpPr/>
                <p:nvPr/>
              </p:nvCxnSpPr>
              <p:spPr>
                <a:xfrm rot="5400000" flipH="1" flipV="1">
                  <a:off x="5939828" y="5714206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4" name="Group 51"/>
                <p:cNvGrpSpPr>
                  <a:grpSpLocks noChangeAspect="1"/>
                </p:cNvGrpSpPr>
                <p:nvPr/>
              </p:nvGrpSpPr>
              <p:grpSpPr>
                <a:xfrm rot="-1620000">
                  <a:off x="5896060" y="4288942"/>
                  <a:ext cx="533023" cy="1026042"/>
                  <a:chOff x="4087215" y="4307463"/>
                  <a:chExt cx="969576" cy="1865531"/>
                </a:xfrm>
              </p:grpSpPr>
              <p:cxnSp>
                <p:nvCxnSpPr>
                  <p:cNvPr id="157" name="Straight Connector 156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5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6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63" name="Straight Connector 162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" name="Straight Connector 163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" name="Straight Connector 164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6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3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60" name="Straight Connector 159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Straight Connector 160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Straight Connector 161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47" name="Group 61"/>
                <p:cNvGrpSpPr>
                  <a:grpSpLocks noChangeAspect="1"/>
                </p:cNvGrpSpPr>
                <p:nvPr/>
              </p:nvGrpSpPr>
              <p:grpSpPr>
                <a:xfrm rot="1620000">
                  <a:off x="6362778" y="4297418"/>
                  <a:ext cx="533023" cy="1026043"/>
                  <a:chOff x="4087215" y="4307461"/>
                  <a:chExt cx="969576" cy="1865533"/>
                </a:xfrm>
              </p:grpSpPr>
              <p:cxnSp>
                <p:nvCxnSpPr>
                  <p:cNvPr id="148" name="Straight Connector 147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8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4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54" name="Straight Connector 153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" name="Straight Connector 154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6" name="Straight Connector 155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9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1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51" name="Straight Connector 150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" name="Straight Connector 151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" name="Straight Connector 152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grpSp>
            <p:nvGrpSpPr>
              <p:cNvPr id="50" name="Group 95"/>
              <p:cNvGrpSpPr>
                <a:grpSpLocks noChangeAspect="1"/>
              </p:cNvGrpSpPr>
              <p:nvPr/>
            </p:nvGrpSpPr>
            <p:grpSpPr>
              <a:xfrm rot="1620000">
                <a:off x="8191684" y="4287251"/>
                <a:ext cx="549604" cy="1035797"/>
                <a:chOff x="5896060" y="4288942"/>
                <a:chExt cx="999741" cy="1883258"/>
              </a:xfrm>
            </p:grpSpPr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5939828" y="5714206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1" name="Group 51"/>
                <p:cNvGrpSpPr>
                  <a:grpSpLocks noChangeAspect="1"/>
                </p:cNvGrpSpPr>
                <p:nvPr/>
              </p:nvGrpSpPr>
              <p:grpSpPr>
                <a:xfrm rot="-1620000">
                  <a:off x="5896060" y="4288942"/>
                  <a:ext cx="533023" cy="1026042"/>
                  <a:chOff x="4087215" y="4307463"/>
                  <a:chExt cx="969576" cy="1865531"/>
                </a:xfrm>
              </p:grpSpPr>
              <p:cxnSp>
                <p:nvCxnSpPr>
                  <p:cNvPr id="136" name="Straight Connector 135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52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6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42" name="Straight Connector 141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" name="Straight Connector 142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4" name="Straight Connector 143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4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3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39" name="Straight Connector 138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" name="Straight Connector 139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1" name="Straight Connector 140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55" name="Group 61"/>
                <p:cNvGrpSpPr>
                  <a:grpSpLocks noChangeAspect="1"/>
                </p:cNvGrpSpPr>
                <p:nvPr/>
              </p:nvGrpSpPr>
              <p:grpSpPr>
                <a:xfrm rot="1620000">
                  <a:off x="6362778" y="4297418"/>
                  <a:ext cx="533023" cy="1026043"/>
                  <a:chOff x="4087215" y="4307461"/>
                  <a:chExt cx="969576" cy="1865533"/>
                </a:xfrm>
              </p:grpSpPr>
              <p:cxnSp>
                <p:nvCxnSpPr>
                  <p:cNvPr id="127" name="Straight Connector 126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62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4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33" name="Straight Connector 132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Straight Connector 133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" name="Straight Connector 134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4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1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30" name="Straight Connector 129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Straight Connector 130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Straight Connector 131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  <p:grpSp>
          <p:nvGrpSpPr>
            <p:cNvPr id="65" name="Group 165"/>
            <p:cNvGrpSpPr>
              <a:grpSpLocks noChangeAspect="1"/>
            </p:cNvGrpSpPr>
            <p:nvPr/>
          </p:nvGrpSpPr>
          <p:grpSpPr>
            <a:xfrm rot="-1620000">
              <a:off x="7710536" y="4277039"/>
              <a:ext cx="565309" cy="1038080"/>
              <a:chOff x="7715672" y="4284782"/>
              <a:chExt cx="1027835" cy="1887418"/>
            </a:xfrm>
          </p:grpSpPr>
          <p:cxnSp>
            <p:nvCxnSpPr>
              <p:cNvPr id="167" name="Straight Connector 166"/>
              <p:cNvCxnSpPr/>
              <p:nvPr/>
            </p:nvCxnSpPr>
            <p:spPr>
              <a:xfrm rot="5400000" flipH="1" flipV="1">
                <a:off x="7771605" y="5714206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2" name="Group 73"/>
              <p:cNvGrpSpPr>
                <a:grpSpLocks noChangeAspect="1"/>
              </p:cNvGrpSpPr>
              <p:nvPr/>
            </p:nvGrpSpPr>
            <p:grpSpPr>
              <a:xfrm rot="-1620000">
                <a:off x="7713990" y="4286056"/>
                <a:ext cx="549604" cy="1035797"/>
                <a:chOff x="5896060" y="4288942"/>
                <a:chExt cx="999741" cy="1883258"/>
              </a:xfrm>
            </p:grpSpPr>
            <p:cxnSp>
              <p:nvCxnSpPr>
                <p:cNvPr id="191" name="Straight Connector 190"/>
                <p:cNvCxnSpPr/>
                <p:nvPr/>
              </p:nvCxnSpPr>
              <p:spPr>
                <a:xfrm rot="5400000" flipH="1" flipV="1">
                  <a:off x="5939828" y="5714206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4" name="Group 51"/>
                <p:cNvGrpSpPr>
                  <a:grpSpLocks noChangeAspect="1"/>
                </p:cNvGrpSpPr>
                <p:nvPr/>
              </p:nvGrpSpPr>
              <p:grpSpPr>
                <a:xfrm rot="-1620000">
                  <a:off x="5896060" y="4288942"/>
                  <a:ext cx="533023" cy="1026042"/>
                  <a:chOff x="4087215" y="4307463"/>
                  <a:chExt cx="969576" cy="1865531"/>
                </a:xfrm>
              </p:grpSpPr>
              <p:cxnSp>
                <p:nvCxnSpPr>
                  <p:cNvPr id="203" name="Straight Connector 202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76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6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209" name="Straight Connector 208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0" name="Straight Connector 209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1" name="Straight Connector 210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77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3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206" name="Straight Connector 205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7" name="Straight Connector 206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8" name="Straight Connector 207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79" name="Group 61"/>
                <p:cNvGrpSpPr>
                  <a:grpSpLocks noChangeAspect="1"/>
                </p:cNvGrpSpPr>
                <p:nvPr/>
              </p:nvGrpSpPr>
              <p:grpSpPr>
                <a:xfrm rot="1620000">
                  <a:off x="6362778" y="4297418"/>
                  <a:ext cx="533023" cy="1026043"/>
                  <a:chOff x="4087215" y="4307461"/>
                  <a:chExt cx="969576" cy="1865533"/>
                </a:xfrm>
              </p:grpSpPr>
              <p:cxnSp>
                <p:nvCxnSpPr>
                  <p:cNvPr id="194" name="Straight Connector 193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0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4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200" name="Straight Connector 199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1" name="Straight Connector 200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2" name="Straight Connector 201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8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1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97" name="Straight Connector 196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8" name="Straight Connector 197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9" name="Straight Connector 198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grpSp>
            <p:nvGrpSpPr>
              <p:cNvPr id="89" name="Group 95"/>
              <p:cNvGrpSpPr>
                <a:grpSpLocks noChangeAspect="1"/>
              </p:cNvGrpSpPr>
              <p:nvPr/>
            </p:nvGrpSpPr>
            <p:grpSpPr>
              <a:xfrm rot="1620000">
                <a:off x="8191684" y="4287251"/>
                <a:ext cx="549604" cy="1035797"/>
                <a:chOff x="5896060" y="4288942"/>
                <a:chExt cx="999741" cy="1883258"/>
              </a:xfrm>
            </p:grpSpPr>
            <p:cxnSp>
              <p:nvCxnSpPr>
                <p:cNvPr id="170" name="Straight Connector 169"/>
                <p:cNvCxnSpPr/>
                <p:nvPr/>
              </p:nvCxnSpPr>
              <p:spPr>
                <a:xfrm rot="5400000" flipH="1" flipV="1">
                  <a:off x="5939828" y="5714206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6" name="Group 51"/>
                <p:cNvGrpSpPr>
                  <a:grpSpLocks noChangeAspect="1"/>
                </p:cNvGrpSpPr>
                <p:nvPr/>
              </p:nvGrpSpPr>
              <p:grpSpPr>
                <a:xfrm rot="-1620000">
                  <a:off x="5896060" y="4288942"/>
                  <a:ext cx="533023" cy="1026042"/>
                  <a:chOff x="4087215" y="4307463"/>
                  <a:chExt cx="969576" cy="1865531"/>
                </a:xfrm>
              </p:grpSpPr>
              <p:cxnSp>
                <p:nvCxnSpPr>
                  <p:cNvPr id="182" name="Straight Connector 181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8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6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88" name="Straight Connector 187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9" name="Straight Connector 188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0" name="Straight Connector 189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9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3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85" name="Straight Connector 184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6" name="Straight Connector 185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7" name="Straight Connector 186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01" name="Group 61"/>
                <p:cNvGrpSpPr>
                  <a:grpSpLocks noChangeAspect="1"/>
                </p:cNvGrpSpPr>
                <p:nvPr/>
              </p:nvGrpSpPr>
              <p:grpSpPr>
                <a:xfrm rot="1620000">
                  <a:off x="6362778" y="4297418"/>
                  <a:ext cx="533023" cy="1026043"/>
                  <a:chOff x="4087215" y="4307461"/>
                  <a:chExt cx="969576" cy="1865533"/>
                </a:xfrm>
              </p:grpSpPr>
              <p:cxnSp>
                <p:nvCxnSpPr>
                  <p:cNvPr id="173" name="Straight Connector 172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02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4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79" name="Straight Connector 178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Straight Connector 179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Straight Connector 180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10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1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76" name="Straight Connector 175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Straight Connector 176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Straight Connector 177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</p:grpSp>
      <p:sp>
        <p:nvSpPr>
          <p:cNvPr id="213" name="Right Arrow 212"/>
          <p:cNvSpPr/>
          <p:nvPr/>
        </p:nvSpPr>
        <p:spPr>
          <a:xfrm>
            <a:off x="3733800" y="51054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ight Arrow 213"/>
          <p:cNvSpPr/>
          <p:nvPr/>
        </p:nvSpPr>
        <p:spPr>
          <a:xfrm>
            <a:off x="5257800" y="51054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ight Arrow 214"/>
          <p:cNvSpPr/>
          <p:nvPr/>
        </p:nvSpPr>
        <p:spPr>
          <a:xfrm>
            <a:off x="6934200" y="51054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ight Arrow 215"/>
          <p:cNvSpPr/>
          <p:nvPr/>
        </p:nvSpPr>
        <p:spPr>
          <a:xfrm>
            <a:off x="8610600" y="51054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52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13" grpId="0" animBg="1"/>
      <p:bldP spid="214" grpId="0" animBg="1"/>
      <p:bldP spid="215" grpId="0" animBg="1"/>
      <p:bldP spid="2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Explicitly:</a:t>
            </a:r>
          </a:p>
          <a:p>
            <a:r>
              <a:rPr lang="en-US" b="1" i="1" dirty="0"/>
              <a:t>n</a:t>
            </a:r>
            <a:r>
              <a:rPr lang="en-US" dirty="0"/>
              <a:t>! = (</a:t>
            </a:r>
            <a:r>
              <a:rPr lang="en-US" b="1" i="1" dirty="0"/>
              <a:t>n</a:t>
            </a:r>
            <a:r>
              <a:rPr lang="en-US" dirty="0"/>
              <a:t>)(</a:t>
            </a:r>
            <a:r>
              <a:rPr lang="en-US" b="1" i="1" dirty="0"/>
              <a:t>n</a:t>
            </a:r>
            <a:r>
              <a:rPr lang="en-US" dirty="0"/>
              <a:t> – 1)(</a:t>
            </a:r>
            <a:r>
              <a:rPr lang="en-US" b="1" i="1" dirty="0"/>
              <a:t>n</a:t>
            </a:r>
            <a:r>
              <a:rPr lang="en-US" dirty="0"/>
              <a:t> – 2) … (2)(1)</a:t>
            </a:r>
          </a:p>
          <a:p>
            <a:pPr>
              <a:buNone/>
            </a:pPr>
            <a:r>
              <a:rPr lang="en-US" dirty="0"/>
              <a:t>Recursively:</a:t>
            </a:r>
          </a:p>
          <a:p>
            <a:r>
              <a:rPr lang="en-US" b="1" i="1" dirty="0"/>
              <a:t>n</a:t>
            </a:r>
            <a:r>
              <a:rPr lang="en-US" dirty="0"/>
              <a:t>! = (</a:t>
            </a:r>
            <a:r>
              <a:rPr lang="en-US" b="1" i="1" dirty="0"/>
              <a:t>n</a:t>
            </a:r>
            <a:r>
              <a:rPr lang="en-US" dirty="0"/>
              <a:t>)(</a:t>
            </a:r>
            <a:r>
              <a:rPr lang="en-US" b="1" i="1" dirty="0"/>
              <a:t>n</a:t>
            </a:r>
            <a:r>
              <a:rPr lang="en-US" dirty="0"/>
              <a:t> – 1)!</a:t>
            </a:r>
          </a:p>
          <a:p>
            <a:r>
              <a:rPr lang="en-US" dirty="0"/>
              <a:t>1! = 1</a:t>
            </a:r>
          </a:p>
          <a:p>
            <a:endParaRPr lang="en-US" dirty="0"/>
          </a:p>
          <a:p>
            <a:r>
              <a:rPr lang="en-US" dirty="0"/>
              <a:t>6! = 6 ∙ 5!</a:t>
            </a:r>
          </a:p>
          <a:p>
            <a:pPr lvl="1"/>
            <a:r>
              <a:rPr lang="en-US" dirty="0"/>
              <a:t>5! = 5 ∙ 4!</a:t>
            </a:r>
          </a:p>
          <a:p>
            <a:pPr lvl="2"/>
            <a:r>
              <a:rPr lang="en-US" dirty="0"/>
              <a:t>4! = 4 ∙ 3!</a:t>
            </a:r>
          </a:p>
          <a:p>
            <a:pPr lvl="3"/>
            <a:r>
              <a:rPr lang="en-US" dirty="0"/>
              <a:t>3! = 3 ∙ 2!</a:t>
            </a:r>
          </a:p>
          <a:p>
            <a:pPr lvl="4"/>
            <a:r>
              <a:rPr lang="en-US" dirty="0"/>
              <a:t>2! = 2 ∙ 1!</a:t>
            </a:r>
          </a:p>
          <a:p>
            <a:pPr lvl="5"/>
            <a:r>
              <a:rPr lang="en-US" dirty="0"/>
              <a:t>1! = 1</a:t>
            </a:r>
          </a:p>
          <a:p>
            <a:r>
              <a:rPr lang="en-US" dirty="0"/>
              <a:t>6! = 6 ∙ 5 ∙ 4 ∙ 3 ∙ 2 ∙ 1 = 720</a:t>
            </a:r>
          </a:p>
          <a:p>
            <a:pPr lvl="5"/>
            <a:endParaRPr lang="en-US" dirty="0"/>
          </a:p>
          <a:p>
            <a:pPr lvl="4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34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in acronyms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PHP</a:t>
            </a:r>
          </a:p>
          <a:p>
            <a:pPr lvl="1"/>
            <a:r>
              <a:rPr lang="en-US" dirty="0"/>
              <a:t>PHP: Hypertext Processor</a:t>
            </a:r>
          </a:p>
          <a:p>
            <a:pPr lvl="2"/>
            <a:r>
              <a:rPr lang="en-US" dirty="0"/>
              <a:t>(PHP: Hypertext Processor): Hypertext Processor</a:t>
            </a:r>
          </a:p>
          <a:p>
            <a:pPr lvl="3"/>
            <a:r>
              <a:rPr lang="en-US" dirty="0"/>
              <a:t>…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XINU</a:t>
            </a:r>
          </a:p>
          <a:p>
            <a:pPr lvl="1"/>
            <a:r>
              <a:rPr lang="en-US" dirty="0"/>
              <a:t>XINU Is Not Unix</a:t>
            </a:r>
          </a:p>
          <a:p>
            <a:pPr lvl="2"/>
            <a:r>
              <a:rPr lang="en-US" dirty="0"/>
              <a:t>(XINU Is Not Unix) Is Not Unix</a:t>
            </a:r>
          </a:p>
          <a:p>
            <a:pPr lvl="3"/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8753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Two parts:</a:t>
            </a:r>
          </a:p>
          <a:p>
            <a:r>
              <a:rPr lang="en-US" dirty="0"/>
              <a:t>Base case(s)</a:t>
            </a:r>
          </a:p>
          <a:p>
            <a:pPr lvl="1"/>
            <a:r>
              <a:rPr lang="en-US" dirty="0"/>
              <a:t>Tells recursion when to stop</a:t>
            </a:r>
          </a:p>
          <a:p>
            <a:pPr lvl="1"/>
            <a:r>
              <a:rPr lang="en-US" dirty="0"/>
              <a:t>For factorial, </a:t>
            </a:r>
            <a:r>
              <a:rPr lang="en-US" b="1" i="1" dirty="0"/>
              <a:t>n</a:t>
            </a:r>
            <a:r>
              <a:rPr lang="en-US" dirty="0"/>
              <a:t> = 1 or </a:t>
            </a:r>
            <a:r>
              <a:rPr lang="en-US" b="1" i="1" dirty="0"/>
              <a:t>n</a:t>
            </a:r>
            <a:r>
              <a:rPr lang="en-US" dirty="0"/>
              <a:t> = 0 are examples of base cases</a:t>
            </a:r>
          </a:p>
          <a:p>
            <a:r>
              <a:rPr lang="en-US" dirty="0"/>
              <a:t>Recursive case(s)</a:t>
            </a:r>
          </a:p>
          <a:p>
            <a:pPr lvl="1"/>
            <a:r>
              <a:rPr lang="en-US" dirty="0"/>
              <a:t>Allows recursion to progress</a:t>
            </a:r>
          </a:p>
          <a:p>
            <a:pPr lvl="1"/>
            <a:r>
              <a:rPr lang="en-US" dirty="0"/>
              <a:t>"Leap of faith"</a:t>
            </a:r>
          </a:p>
          <a:p>
            <a:pPr lvl="1"/>
            <a:r>
              <a:rPr lang="en-US" dirty="0"/>
              <a:t>For factorial, </a:t>
            </a:r>
            <a:r>
              <a:rPr lang="en-US" b="1" i="1" dirty="0"/>
              <a:t>n</a:t>
            </a:r>
            <a:r>
              <a:rPr lang="en-US" dirty="0"/>
              <a:t> &gt; 1 is the recursive case</a:t>
            </a:r>
          </a:p>
        </p:txBody>
      </p:sp>
    </p:spTree>
    <p:extLst>
      <p:ext uri="{BB962C8B-B14F-4D97-AF65-F5344CB8AC3E}">
        <p14:creationId xmlns:p14="http://schemas.microsoft.com/office/powerpoint/2010/main" val="91808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Solving Problems with Recursion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357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for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 down approach</a:t>
            </a:r>
          </a:p>
          <a:p>
            <a:r>
              <a:rPr lang="en-US" dirty="0"/>
              <a:t>Don't try to solve the whole problem</a:t>
            </a:r>
          </a:p>
          <a:p>
            <a:r>
              <a:rPr lang="en-US" dirty="0"/>
              <a:t>Deal with the next step in the problem</a:t>
            </a:r>
          </a:p>
          <a:p>
            <a:r>
              <a:rPr lang="en-US" dirty="0"/>
              <a:t>Then make the "leap of faith"</a:t>
            </a:r>
          </a:p>
          <a:p>
            <a:r>
              <a:rPr lang="en-US" dirty="0"/>
              <a:t>Assume that you can solve any smaller part of the problem</a:t>
            </a:r>
          </a:p>
        </p:txBody>
      </p:sp>
    </p:spTree>
    <p:extLst>
      <p:ext uri="{BB962C8B-B14F-4D97-AF65-F5344CB8AC3E}">
        <p14:creationId xmlns:p14="http://schemas.microsoft.com/office/powerpoint/2010/main" val="291517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3405194" y="5976942"/>
            <a:ext cx="1014407" cy="534547"/>
            <a:chOff x="1219200" y="5443541"/>
            <a:chExt cx="1014407" cy="534547"/>
          </a:xfrm>
          <a:effectLst/>
        </p:grpSpPr>
        <p:sp>
          <p:nvSpPr>
            <p:cNvPr id="4" name="Freeform 3"/>
            <p:cNvSpPr/>
            <p:nvPr/>
          </p:nvSpPr>
          <p:spPr>
            <a:xfrm>
              <a:off x="1752600" y="5562600"/>
              <a:ext cx="304800" cy="381000"/>
            </a:xfrm>
            <a:custGeom>
              <a:avLst/>
              <a:gdLst>
                <a:gd name="connsiteX0" fmla="*/ 0 w 304800"/>
                <a:gd name="connsiteY0" fmla="*/ 228600 h 457200"/>
                <a:gd name="connsiteX1" fmla="*/ 25596 w 304800"/>
                <a:gd name="connsiteY1" fmla="*/ 101795 h 457200"/>
                <a:gd name="connsiteX2" fmla="*/ 152401 w 304800"/>
                <a:gd name="connsiteY2" fmla="*/ 0 h 457200"/>
                <a:gd name="connsiteX3" fmla="*/ 279205 w 304800"/>
                <a:gd name="connsiteY3" fmla="*/ 101796 h 457200"/>
                <a:gd name="connsiteX4" fmla="*/ 304800 w 304800"/>
                <a:gd name="connsiteY4" fmla="*/ 228600 h 457200"/>
                <a:gd name="connsiteX5" fmla="*/ 279204 w 304800"/>
                <a:gd name="connsiteY5" fmla="*/ 355405 h 457200"/>
                <a:gd name="connsiteX6" fmla="*/ 152399 w 304800"/>
                <a:gd name="connsiteY6" fmla="*/ 457200 h 457200"/>
                <a:gd name="connsiteX7" fmla="*/ 25595 w 304800"/>
                <a:gd name="connsiteY7" fmla="*/ 355404 h 457200"/>
                <a:gd name="connsiteX8" fmla="*/ 0 w 304800"/>
                <a:gd name="connsiteY8" fmla="*/ 2286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4800" h="457200">
                  <a:moveTo>
                    <a:pt x="0" y="228600"/>
                  </a:moveTo>
                  <a:cubicBezTo>
                    <a:pt x="0" y="183469"/>
                    <a:pt x="8906" y="139347"/>
                    <a:pt x="25596" y="101795"/>
                  </a:cubicBezTo>
                  <a:cubicBezTo>
                    <a:pt x="53861" y="38199"/>
                    <a:pt x="101445" y="0"/>
                    <a:pt x="152401" y="0"/>
                  </a:cubicBezTo>
                  <a:cubicBezTo>
                    <a:pt x="203356" y="0"/>
                    <a:pt x="250940" y="38200"/>
                    <a:pt x="279205" y="101796"/>
                  </a:cubicBezTo>
                  <a:cubicBezTo>
                    <a:pt x="295895" y="139348"/>
                    <a:pt x="304800" y="183469"/>
                    <a:pt x="304800" y="228600"/>
                  </a:cubicBezTo>
                  <a:cubicBezTo>
                    <a:pt x="304800" y="273731"/>
                    <a:pt x="295894" y="317853"/>
                    <a:pt x="279204" y="355405"/>
                  </a:cubicBezTo>
                  <a:cubicBezTo>
                    <a:pt x="250939" y="419001"/>
                    <a:pt x="203355" y="457201"/>
                    <a:pt x="152399" y="457200"/>
                  </a:cubicBezTo>
                  <a:cubicBezTo>
                    <a:pt x="101444" y="457200"/>
                    <a:pt x="53860" y="419001"/>
                    <a:pt x="25595" y="355404"/>
                  </a:cubicBezTo>
                  <a:cubicBezTo>
                    <a:pt x="8905" y="317852"/>
                    <a:pt x="0" y="273731"/>
                    <a:pt x="0" y="228600"/>
                  </a:cubicBez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reeform 4"/>
            <p:cNvSpPr/>
            <p:nvPr/>
          </p:nvSpPr>
          <p:spPr>
            <a:xfrm>
              <a:off x="1371600" y="5745480"/>
              <a:ext cx="533400" cy="198120"/>
            </a:xfrm>
            <a:custGeom>
              <a:avLst/>
              <a:gdLst>
                <a:gd name="connsiteX0" fmla="*/ 0 w 685800"/>
                <a:gd name="connsiteY0" fmla="*/ 38101 h 228600"/>
                <a:gd name="connsiteX1" fmla="*/ 11160 w 685800"/>
                <a:gd name="connsiteY1" fmla="*/ 11160 h 228600"/>
                <a:gd name="connsiteX2" fmla="*/ 38102 w 685800"/>
                <a:gd name="connsiteY2" fmla="*/ 1 h 228600"/>
                <a:gd name="connsiteX3" fmla="*/ 647699 w 685800"/>
                <a:gd name="connsiteY3" fmla="*/ 0 h 228600"/>
                <a:gd name="connsiteX4" fmla="*/ 674640 w 685800"/>
                <a:gd name="connsiteY4" fmla="*/ 11160 h 228600"/>
                <a:gd name="connsiteX5" fmla="*/ 685799 w 685800"/>
                <a:gd name="connsiteY5" fmla="*/ 38102 h 228600"/>
                <a:gd name="connsiteX6" fmla="*/ 685800 w 685800"/>
                <a:gd name="connsiteY6" fmla="*/ 190499 h 228600"/>
                <a:gd name="connsiteX7" fmla="*/ 674640 w 685800"/>
                <a:gd name="connsiteY7" fmla="*/ 217440 h 228600"/>
                <a:gd name="connsiteX8" fmla="*/ 647699 w 685800"/>
                <a:gd name="connsiteY8" fmla="*/ 228600 h 228600"/>
                <a:gd name="connsiteX9" fmla="*/ 38101 w 685800"/>
                <a:gd name="connsiteY9" fmla="*/ 228600 h 228600"/>
                <a:gd name="connsiteX10" fmla="*/ 11160 w 685800"/>
                <a:gd name="connsiteY10" fmla="*/ 217440 h 228600"/>
                <a:gd name="connsiteX11" fmla="*/ 0 w 685800"/>
                <a:gd name="connsiteY11" fmla="*/ 190499 h 228600"/>
                <a:gd name="connsiteX12" fmla="*/ 0 w 685800"/>
                <a:gd name="connsiteY12" fmla="*/ 381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5800" h="228600">
                  <a:moveTo>
                    <a:pt x="0" y="38101"/>
                  </a:moveTo>
                  <a:cubicBezTo>
                    <a:pt x="0" y="27996"/>
                    <a:pt x="4014" y="18305"/>
                    <a:pt x="11160" y="11160"/>
                  </a:cubicBezTo>
                  <a:cubicBezTo>
                    <a:pt x="18305" y="4015"/>
                    <a:pt x="27996" y="0"/>
                    <a:pt x="38102" y="1"/>
                  </a:cubicBezTo>
                  <a:lnTo>
                    <a:pt x="647699" y="0"/>
                  </a:lnTo>
                  <a:cubicBezTo>
                    <a:pt x="657804" y="0"/>
                    <a:pt x="667495" y="4014"/>
                    <a:pt x="674640" y="11160"/>
                  </a:cubicBezTo>
                  <a:cubicBezTo>
                    <a:pt x="681785" y="18305"/>
                    <a:pt x="685800" y="27996"/>
                    <a:pt x="685799" y="38102"/>
                  </a:cubicBezTo>
                  <a:cubicBezTo>
                    <a:pt x="685799" y="88901"/>
                    <a:pt x="685800" y="139700"/>
                    <a:pt x="685800" y="190499"/>
                  </a:cubicBezTo>
                  <a:cubicBezTo>
                    <a:pt x="685800" y="200604"/>
                    <a:pt x="681786" y="210295"/>
                    <a:pt x="674640" y="217440"/>
                  </a:cubicBezTo>
                  <a:cubicBezTo>
                    <a:pt x="667495" y="224585"/>
                    <a:pt x="657804" y="228600"/>
                    <a:pt x="647699" y="228600"/>
                  </a:cubicBezTo>
                  <a:lnTo>
                    <a:pt x="38101" y="228600"/>
                  </a:lnTo>
                  <a:cubicBezTo>
                    <a:pt x="27996" y="228600"/>
                    <a:pt x="18305" y="224586"/>
                    <a:pt x="11160" y="217440"/>
                  </a:cubicBezTo>
                  <a:cubicBezTo>
                    <a:pt x="4015" y="210295"/>
                    <a:pt x="0" y="200604"/>
                    <a:pt x="0" y="190499"/>
                  </a:cubicBezTo>
                  <a:lnTo>
                    <a:pt x="0" y="38101"/>
                  </a:ln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219200" y="5638800"/>
              <a:ext cx="304800" cy="3048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 rot="20400000">
              <a:off x="2005007" y="5443541"/>
              <a:ext cx="228600" cy="1524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2062157" y="5614989"/>
              <a:ext cx="171450" cy="1143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>
              <a:spLocks noChangeAspect="1"/>
            </p:cNvSpPr>
            <p:nvPr/>
          </p:nvSpPr>
          <p:spPr>
            <a:xfrm rot="600000">
              <a:off x="2071681" y="5748334"/>
              <a:ext cx="128588" cy="85725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 rot="1200000">
              <a:off x="2057642" y="5855218"/>
              <a:ext cx="96441" cy="64294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>
              <a:spLocks noChangeAspect="1"/>
            </p:cNvSpPr>
            <p:nvPr/>
          </p:nvSpPr>
          <p:spPr>
            <a:xfrm rot="1800000">
              <a:off x="2015490" y="5929867"/>
              <a:ext cx="72331" cy="48221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14"/>
          <p:cNvGrpSpPr/>
          <p:nvPr/>
        </p:nvGrpSpPr>
        <p:grpSpPr>
          <a:xfrm flipV="1">
            <a:off x="4776794" y="5410201"/>
            <a:ext cx="1014407" cy="534547"/>
            <a:chOff x="1219200" y="5443541"/>
            <a:chExt cx="1014407" cy="534547"/>
          </a:xfrm>
          <a:effectLst/>
        </p:grpSpPr>
        <p:sp>
          <p:nvSpPr>
            <p:cNvPr id="16" name="Freeform 15"/>
            <p:cNvSpPr/>
            <p:nvPr/>
          </p:nvSpPr>
          <p:spPr>
            <a:xfrm>
              <a:off x="1752600" y="5562600"/>
              <a:ext cx="304800" cy="381000"/>
            </a:xfrm>
            <a:custGeom>
              <a:avLst/>
              <a:gdLst>
                <a:gd name="connsiteX0" fmla="*/ 0 w 304800"/>
                <a:gd name="connsiteY0" fmla="*/ 228600 h 457200"/>
                <a:gd name="connsiteX1" fmla="*/ 25596 w 304800"/>
                <a:gd name="connsiteY1" fmla="*/ 101795 h 457200"/>
                <a:gd name="connsiteX2" fmla="*/ 152401 w 304800"/>
                <a:gd name="connsiteY2" fmla="*/ 0 h 457200"/>
                <a:gd name="connsiteX3" fmla="*/ 279205 w 304800"/>
                <a:gd name="connsiteY3" fmla="*/ 101796 h 457200"/>
                <a:gd name="connsiteX4" fmla="*/ 304800 w 304800"/>
                <a:gd name="connsiteY4" fmla="*/ 228600 h 457200"/>
                <a:gd name="connsiteX5" fmla="*/ 279204 w 304800"/>
                <a:gd name="connsiteY5" fmla="*/ 355405 h 457200"/>
                <a:gd name="connsiteX6" fmla="*/ 152399 w 304800"/>
                <a:gd name="connsiteY6" fmla="*/ 457200 h 457200"/>
                <a:gd name="connsiteX7" fmla="*/ 25595 w 304800"/>
                <a:gd name="connsiteY7" fmla="*/ 355404 h 457200"/>
                <a:gd name="connsiteX8" fmla="*/ 0 w 304800"/>
                <a:gd name="connsiteY8" fmla="*/ 2286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4800" h="457200">
                  <a:moveTo>
                    <a:pt x="0" y="228600"/>
                  </a:moveTo>
                  <a:cubicBezTo>
                    <a:pt x="0" y="183469"/>
                    <a:pt x="8906" y="139347"/>
                    <a:pt x="25596" y="101795"/>
                  </a:cubicBezTo>
                  <a:cubicBezTo>
                    <a:pt x="53861" y="38199"/>
                    <a:pt x="101445" y="0"/>
                    <a:pt x="152401" y="0"/>
                  </a:cubicBezTo>
                  <a:cubicBezTo>
                    <a:pt x="203356" y="0"/>
                    <a:pt x="250940" y="38200"/>
                    <a:pt x="279205" y="101796"/>
                  </a:cubicBezTo>
                  <a:cubicBezTo>
                    <a:pt x="295895" y="139348"/>
                    <a:pt x="304800" y="183469"/>
                    <a:pt x="304800" y="228600"/>
                  </a:cubicBezTo>
                  <a:cubicBezTo>
                    <a:pt x="304800" y="273731"/>
                    <a:pt x="295894" y="317853"/>
                    <a:pt x="279204" y="355405"/>
                  </a:cubicBezTo>
                  <a:cubicBezTo>
                    <a:pt x="250939" y="419001"/>
                    <a:pt x="203355" y="457201"/>
                    <a:pt x="152399" y="457200"/>
                  </a:cubicBezTo>
                  <a:cubicBezTo>
                    <a:pt x="101444" y="457200"/>
                    <a:pt x="53860" y="419001"/>
                    <a:pt x="25595" y="355404"/>
                  </a:cubicBezTo>
                  <a:cubicBezTo>
                    <a:pt x="8905" y="317852"/>
                    <a:pt x="0" y="273731"/>
                    <a:pt x="0" y="228600"/>
                  </a:cubicBez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1371600" y="5745480"/>
              <a:ext cx="533400" cy="198120"/>
            </a:xfrm>
            <a:custGeom>
              <a:avLst/>
              <a:gdLst>
                <a:gd name="connsiteX0" fmla="*/ 0 w 685800"/>
                <a:gd name="connsiteY0" fmla="*/ 38101 h 228600"/>
                <a:gd name="connsiteX1" fmla="*/ 11160 w 685800"/>
                <a:gd name="connsiteY1" fmla="*/ 11160 h 228600"/>
                <a:gd name="connsiteX2" fmla="*/ 38102 w 685800"/>
                <a:gd name="connsiteY2" fmla="*/ 1 h 228600"/>
                <a:gd name="connsiteX3" fmla="*/ 647699 w 685800"/>
                <a:gd name="connsiteY3" fmla="*/ 0 h 228600"/>
                <a:gd name="connsiteX4" fmla="*/ 674640 w 685800"/>
                <a:gd name="connsiteY4" fmla="*/ 11160 h 228600"/>
                <a:gd name="connsiteX5" fmla="*/ 685799 w 685800"/>
                <a:gd name="connsiteY5" fmla="*/ 38102 h 228600"/>
                <a:gd name="connsiteX6" fmla="*/ 685800 w 685800"/>
                <a:gd name="connsiteY6" fmla="*/ 190499 h 228600"/>
                <a:gd name="connsiteX7" fmla="*/ 674640 w 685800"/>
                <a:gd name="connsiteY7" fmla="*/ 217440 h 228600"/>
                <a:gd name="connsiteX8" fmla="*/ 647699 w 685800"/>
                <a:gd name="connsiteY8" fmla="*/ 228600 h 228600"/>
                <a:gd name="connsiteX9" fmla="*/ 38101 w 685800"/>
                <a:gd name="connsiteY9" fmla="*/ 228600 h 228600"/>
                <a:gd name="connsiteX10" fmla="*/ 11160 w 685800"/>
                <a:gd name="connsiteY10" fmla="*/ 217440 h 228600"/>
                <a:gd name="connsiteX11" fmla="*/ 0 w 685800"/>
                <a:gd name="connsiteY11" fmla="*/ 190499 h 228600"/>
                <a:gd name="connsiteX12" fmla="*/ 0 w 685800"/>
                <a:gd name="connsiteY12" fmla="*/ 381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5800" h="228600">
                  <a:moveTo>
                    <a:pt x="0" y="38101"/>
                  </a:moveTo>
                  <a:cubicBezTo>
                    <a:pt x="0" y="27996"/>
                    <a:pt x="4014" y="18305"/>
                    <a:pt x="11160" y="11160"/>
                  </a:cubicBezTo>
                  <a:cubicBezTo>
                    <a:pt x="18305" y="4015"/>
                    <a:pt x="27996" y="0"/>
                    <a:pt x="38102" y="1"/>
                  </a:cubicBezTo>
                  <a:lnTo>
                    <a:pt x="647699" y="0"/>
                  </a:lnTo>
                  <a:cubicBezTo>
                    <a:pt x="657804" y="0"/>
                    <a:pt x="667495" y="4014"/>
                    <a:pt x="674640" y="11160"/>
                  </a:cubicBezTo>
                  <a:cubicBezTo>
                    <a:pt x="681785" y="18305"/>
                    <a:pt x="685800" y="27996"/>
                    <a:pt x="685799" y="38102"/>
                  </a:cubicBezTo>
                  <a:cubicBezTo>
                    <a:pt x="685799" y="88901"/>
                    <a:pt x="685800" y="139700"/>
                    <a:pt x="685800" y="190499"/>
                  </a:cubicBezTo>
                  <a:cubicBezTo>
                    <a:pt x="685800" y="200604"/>
                    <a:pt x="681786" y="210295"/>
                    <a:pt x="674640" y="217440"/>
                  </a:cubicBezTo>
                  <a:cubicBezTo>
                    <a:pt x="667495" y="224585"/>
                    <a:pt x="657804" y="228600"/>
                    <a:pt x="647699" y="228600"/>
                  </a:cubicBezTo>
                  <a:lnTo>
                    <a:pt x="38101" y="228600"/>
                  </a:lnTo>
                  <a:cubicBezTo>
                    <a:pt x="27996" y="228600"/>
                    <a:pt x="18305" y="224586"/>
                    <a:pt x="11160" y="217440"/>
                  </a:cubicBezTo>
                  <a:cubicBezTo>
                    <a:pt x="4015" y="210295"/>
                    <a:pt x="0" y="200604"/>
                    <a:pt x="0" y="190499"/>
                  </a:cubicBezTo>
                  <a:lnTo>
                    <a:pt x="0" y="38101"/>
                  </a:ln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1219200" y="5638800"/>
              <a:ext cx="304800" cy="3048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/>
            <p:cNvSpPr/>
            <p:nvPr/>
          </p:nvSpPr>
          <p:spPr>
            <a:xfrm rot="20400000">
              <a:off x="2005007" y="5443541"/>
              <a:ext cx="228600" cy="1524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>
              <a:spLocks noChangeAspect="1"/>
            </p:cNvSpPr>
            <p:nvPr/>
          </p:nvSpPr>
          <p:spPr>
            <a:xfrm>
              <a:off x="2062157" y="5614989"/>
              <a:ext cx="171450" cy="1143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>
              <a:spLocks noChangeAspect="1"/>
            </p:cNvSpPr>
            <p:nvPr/>
          </p:nvSpPr>
          <p:spPr>
            <a:xfrm rot="600000">
              <a:off x="2071681" y="5748334"/>
              <a:ext cx="128588" cy="85725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 rot="1200000">
              <a:off x="2057642" y="5855218"/>
              <a:ext cx="96441" cy="64294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>
              <a:spLocks noChangeAspect="1"/>
            </p:cNvSpPr>
            <p:nvPr/>
          </p:nvSpPr>
          <p:spPr>
            <a:xfrm rot="1800000">
              <a:off x="2015490" y="5929867"/>
              <a:ext cx="72331" cy="48221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23"/>
          <p:cNvGrpSpPr/>
          <p:nvPr/>
        </p:nvGrpSpPr>
        <p:grpSpPr>
          <a:xfrm>
            <a:off x="6148394" y="5943601"/>
            <a:ext cx="1014407" cy="534547"/>
            <a:chOff x="1219200" y="5443541"/>
            <a:chExt cx="1014407" cy="534547"/>
          </a:xfrm>
          <a:effectLst/>
        </p:grpSpPr>
        <p:sp>
          <p:nvSpPr>
            <p:cNvPr id="25" name="Freeform 24"/>
            <p:cNvSpPr/>
            <p:nvPr/>
          </p:nvSpPr>
          <p:spPr>
            <a:xfrm>
              <a:off x="1752600" y="5562600"/>
              <a:ext cx="304800" cy="381000"/>
            </a:xfrm>
            <a:custGeom>
              <a:avLst/>
              <a:gdLst>
                <a:gd name="connsiteX0" fmla="*/ 0 w 304800"/>
                <a:gd name="connsiteY0" fmla="*/ 228600 h 457200"/>
                <a:gd name="connsiteX1" fmla="*/ 25596 w 304800"/>
                <a:gd name="connsiteY1" fmla="*/ 101795 h 457200"/>
                <a:gd name="connsiteX2" fmla="*/ 152401 w 304800"/>
                <a:gd name="connsiteY2" fmla="*/ 0 h 457200"/>
                <a:gd name="connsiteX3" fmla="*/ 279205 w 304800"/>
                <a:gd name="connsiteY3" fmla="*/ 101796 h 457200"/>
                <a:gd name="connsiteX4" fmla="*/ 304800 w 304800"/>
                <a:gd name="connsiteY4" fmla="*/ 228600 h 457200"/>
                <a:gd name="connsiteX5" fmla="*/ 279204 w 304800"/>
                <a:gd name="connsiteY5" fmla="*/ 355405 h 457200"/>
                <a:gd name="connsiteX6" fmla="*/ 152399 w 304800"/>
                <a:gd name="connsiteY6" fmla="*/ 457200 h 457200"/>
                <a:gd name="connsiteX7" fmla="*/ 25595 w 304800"/>
                <a:gd name="connsiteY7" fmla="*/ 355404 h 457200"/>
                <a:gd name="connsiteX8" fmla="*/ 0 w 304800"/>
                <a:gd name="connsiteY8" fmla="*/ 2286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4800" h="457200">
                  <a:moveTo>
                    <a:pt x="0" y="228600"/>
                  </a:moveTo>
                  <a:cubicBezTo>
                    <a:pt x="0" y="183469"/>
                    <a:pt x="8906" y="139347"/>
                    <a:pt x="25596" y="101795"/>
                  </a:cubicBezTo>
                  <a:cubicBezTo>
                    <a:pt x="53861" y="38199"/>
                    <a:pt x="101445" y="0"/>
                    <a:pt x="152401" y="0"/>
                  </a:cubicBezTo>
                  <a:cubicBezTo>
                    <a:pt x="203356" y="0"/>
                    <a:pt x="250940" y="38200"/>
                    <a:pt x="279205" y="101796"/>
                  </a:cubicBezTo>
                  <a:cubicBezTo>
                    <a:pt x="295895" y="139348"/>
                    <a:pt x="304800" y="183469"/>
                    <a:pt x="304800" y="228600"/>
                  </a:cubicBezTo>
                  <a:cubicBezTo>
                    <a:pt x="304800" y="273731"/>
                    <a:pt x="295894" y="317853"/>
                    <a:pt x="279204" y="355405"/>
                  </a:cubicBezTo>
                  <a:cubicBezTo>
                    <a:pt x="250939" y="419001"/>
                    <a:pt x="203355" y="457201"/>
                    <a:pt x="152399" y="457200"/>
                  </a:cubicBezTo>
                  <a:cubicBezTo>
                    <a:pt x="101444" y="457200"/>
                    <a:pt x="53860" y="419001"/>
                    <a:pt x="25595" y="355404"/>
                  </a:cubicBezTo>
                  <a:cubicBezTo>
                    <a:pt x="8905" y="317852"/>
                    <a:pt x="0" y="273731"/>
                    <a:pt x="0" y="228600"/>
                  </a:cubicBez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1371600" y="5745480"/>
              <a:ext cx="533400" cy="198120"/>
            </a:xfrm>
            <a:custGeom>
              <a:avLst/>
              <a:gdLst>
                <a:gd name="connsiteX0" fmla="*/ 0 w 685800"/>
                <a:gd name="connsiteY0" fmla="*/ 38101 h 228600"/>
                <a:gd name="connsiteX1" fmla="*/ 11160 w 685800"/>
                <a:gd name="connsiteY1" fmla="*/ 11160 h 228600"/>
                <a:gd name="connsiteX2" fmla="*/ 38102 w 685800"/>
                <a:gd name="connsiteY2" fmla="*/ 1 h 228600"/>
                <a:gd name="connsiteX3" fmla="*/ 647699 w 685800"/>
                <a:gd name="connsiteY3" fmla="*/ 0 h 228600"/>
                <a:gd name="connsiteX4" fmla="*/ 674640 w 685800"/>
                <a:gd name="connsiteY4" fmla="*/ 11160 h 228600"/>
                <a:gd name="connsiteX5" fmla="*/ 685799 w 685800"/>
                <a:gd name="connsiteY5" fmla="*/ 38102 h 228600"/>
                <a:gd name="connsiteX6" fmla="*/ 685800 w 685800"/>
                <a:gd name="connsiteY6" fmla="*/ 190499 h 228600"/>
                <a:gd name="connsiteX7" fmla="*/ 674640 w 685800"/>
                <a:gd name="connsiteY7" fmla="*/ 217440 h 228600"/>
                <a:gd name="connsiteX8" fmla="*/ 647699 w 685800"/>
                <a:gd name="connsiteY8" fmla="*/ 228600 h 228600"/>
                <a:gd name="connsiteX9" fmla="*/ 38101 w 685800"/>
                <a:gd name="connsiteY9" fmla="*/ 228600 h 228600"/>
                <a:gd name="connsiteX10" fmla="*/ 11160 w 685800"/>
                <a:gd name="connsiteY10" fmla="*/ 217440 h 228600"/>
                <a:gd name="connsiteX11" fmla="*/ 0 w 685800"/>
                <a:gd name="connsiteY11" fmla="*/ 190499 h 228600"/>
                <a:gd name="connsiteX12" fmla="*/ 0 w 685800"/>
                <a:gd name="connsiteY12" fmla="*/ 381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5800" h="228600">
                  <a:moveTo>
                    <a:pt x="0" y="38101"/>
                  </a:moveTo>
                  <a:cubicBezTo>
                    <a:pt x="0" y="27996"/>
                    <a:pt x="4014" y="18305"/>
                    <a:pt x="11160" y="11160"/>
                  </a:cubicBezTo>
                  <a:cubicBezTo>
                    <a:pt x="18305" y="4015"/>
                    <a:pt x="27996" y="0"/>
                    <a:pt x="38102" y="1"/>
                  </a:cubicBezTo>
                  <a:lnTo>
                    <a:pt x="647699" y="0"/>
                  </a:lnTo>
                  <a:cubicBezTo>
                    <a:pt x="657804" y="0"/>
                    <a:pt x="667495" y="4014"/>
                    <a:pt x="674640" y="11160"/>
                  </a:cubicBezTo>
                  <a:cubicBezTo>
                    <a:pt x="681785" y="18305"/>
                    <a:pt x="685800" y="27996"/>
                    <a:pt x="685799" y="38102"/>
                  </a:cubicBezTo>
                  <a:cubicBezTo>
                    <a:pt x="685799" y="88901"/>
                    <a:pt x="685800" y="139700"/>
                    <a:pt x="685800" y="190499"/>
                  </a:cubicBezTo>
                  <a:cubicBezTo>
                    <a:pt x="685800" y="200604"/>
                    <a:pt x="681786" y="210295"/>
                    <a:pt x="674640" y="217440"/>
                  </a:cubicBezTo>
                  <a:cubicBezTo>
                    <a:pt x="667495" y="224585"/>
                    <a:pt x="657804" y="228600"/>
                    <a:pt x="647699" y="228600"/>
                  </a:cubicBezTo>
                  <a:lnTo>
                    <a:pt x="38101" y="228600"/>
                  </a:lnTo>
                  <a:cubicBezTo>
                    <a:pt x="27996" y="228600"/>
                    <a:pt x="18305" y="224586"/>
                    <a:pt x="11160" y="217440"/>
                  </a:cubicBezTo>
                  <a:cubicBezTo>
                    <a:pt x="4015" y="210295"/>
                    <a:pt x="0" y="200604"/>
                    <a:pt x="0" y="190499"/>
                  </a:cubicBezTo>
                  <a:lnTo>
                    <a:pt x="0" y="38101"/>
                  </a:ln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1219200" y="5638800"/>
              <a:ext cx="304800" cy="3048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 rot="20400000">
              <a:off x="2005007" y="5443541"/>
              <a:ext cx="228600" cy="1524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2062157" y="5614989"/>
              <a:ext cx="171450" cy="1143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>
              <a:spLocks noChangeAspect="1"/>
            </p:cNvSpPr>
            <p:nvPr/>
          </p:nvSpPr>
          <p:spPr>
            <a:xfrm rot="600000">
              <a:off x="2071681" y="5748334"/>
              <a:ext cx="128588" cy="85725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 rot="1200000">
              <a:off x="2057642" y="5855218"/>
              <a:ext cx="96441" cy="64294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 rot="1800000">
              <a:off x="2015490" y="5929867"/>
              <a:ext cx="72331" cy="48221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32"/>
          <p:cNvGrpSpPr/>
          <p:nvPr/>
        </p:nvGrpSpPr>
        <p:grpSpPr>
          <a:xfrm flipV="1">
            <a:off x="7543801" y="5410201"/>
            <a:ext cx="1014407" cy="534547"/>
            <a:chOff x="1219200" y="5443541"/>
            <a:chExt cx="1014407" cy="534547"/>
          </a:xfrm>
          <a:effectLst/>
        </p:grpSpPr>
        <p:sp>
          <p:nvSpPr>
            <p:cNvPr id="34" name="Freeform 33"/>
            <p:cNvSpPr/>
            <p:nvPr/>
          </p:nvSpPr>
          <p:spPr>
            <a:xfrm>
              <a:off x="1752600" y="5562600"/>
              <a:ext cx="304800" cy="381000"/>
            </a:xfrm>
            <a:custGeom>
              <a:avLst/>
              <a:gdLst>
                <a:gd name="connsiteX0" fmla="*/ 0 w 304800"/>
                <a:gd name="connsiteY0" fmla="*/ 228600 h 457200"/>
                <a:gd name="connsiteX1" fmla="*/ 25596 w 304800"/>
                <a:gd name="connsiteY1" fmla="*/ 101795 h 457200"/>
                <a:gd name="connsiteX2" fmla="*/ 152401 w 304800"/>
                <a:gd name="connsiteY2" fmla="*/ 0 h 457200"/>
                <a:gd name="connsiteX3" fmla="*/ 279205 w 304800"/>
                <a:gd name="connsiteY3" fmla="*/ 101796 h 457200"/>
                <a:gd name="connsiteX4" fmla="*/ 304800 w 304800"/>
                <a:gd name="connsiteY4" fmla="*/ 228600 h 457200"/>
                <a:gd name="connsiteX5" fmla="*/ 279204 w 304800"/>
                <a:gd name="connsiteY5" fmla="*/ 355405 h 457200"/>
                <a:gd name="connsiteX6" fmla="*/ 152399 w 304800"/>
                <a:gd name="connsiteY6" fmla="*/ 457200 h 457200"/>
                <a:gd name="connsiteX7" fmla="*/ 25595 w 304800"/>
                <a:gd name="connsiteY7" fmla="*/ 355404 h 457200"/>
                <a:gd name="connsiteX8" fmla="*/ 0 w 304800"/>
                <a:gd name="connsiteY8" fmla="*/ 2286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4800" h="457200">
                  <a:moveTo>
                    <a:pt x="0" y="228600"/>
                  </a:moveTo>
                  <a:cubicBezTo>
                    <a:pt x="0" y="183469"/>
                    <a:pt x="8906" y="139347"/>
                    <a:pt x="25596" y="101795"/>
                  </a:cubicBezTo>
                  <a:cubicBezTo>
                    <a:pt x="53861" y="38199"/>
                    <a:pt x="101445" y="0"/>
                    <a:pt x="152401" y="0"/>
                  </a:cubicBezTo>
                  <a:cubicBezTo>
                    <a:pt x="203356" y="0"/>
                    <a:pt x="250940" y="38200"/>
                    <a:pt x="279205" y="101796"/>
                  </a:cubicBezTo>
                  <a:cubicBezTo>
                    <a:pt x="295895" y="139348"/>
                    <a:pt x="304800" y="183469"/>
                    <a:pt x="304800" y="228600"/>
                  </a:cubicBezTo>
                  <a:cubicBezTo>
                    <a:pt x="304800" y="273731"/>
                    <a:pt x="295894" y="317853"/>
                    <a:pt x="279204" y="355405"/>
                  </a:cubicBezTo>
                  <a:cubicBezTo>
                    <a:pt x="250939" y="419001"/>
                    <a:pt x="203355" y="457201"/>
                    <a:pt x="152399" y="457200"/>
                  </a:cubicBezTo>
                  <a:cubicBezTo>
                    <a:pt x="101444" y="457200"/>
                    <a:pt x="53860" y="419001"/>
                    <a:pt x="25595" y="355404"/>
                  </a:cubicBezTo>
                  <a:cubicBezTo>
                    <a:pt x="8905" y="317852"/>
                    <a:pt x="0" y="273731"/>
                    <a:pt x="0" y="228600"/>
                  </a:cubicBez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1371600" y="5745480"/>
              <a:ext cx="533400" cy="198120"/>
            </a:xfrm>
            <a:custGeom>
              <a:avLst/>
              <a:gdLst>
                <a:gd name="connsiteX0" fmla="*/ 0 w 685800"/>
                <a:gd name="connsiteY0" fmla="*/ 38101 h 228600"/>
                <a:gd name="connsiteX1" fmla="*/ 11160 w 685800"/>
                <a:gd name="connsiteY1" fmla="*/ 11160 h 228600"/>
                <a:gd name="connsiteX2" fmla="*/ 38102 w 685800"/>
                <a:gd name="connsiteY2" fmla="*/ 1 h 228600"/>
                <a:gd name="connsiteX3" fmla="*/ 647699 w 685800"/>
                <a:gd name="connsiteY3" fmla="*/ 0 h 228600"/>
                <a:gd name="connsiteX4" fmla="*/ 674640 w 685800"/>
                <a:gd name="connsiteY4" fmla="*/ 11160 h 228600"/>
                <a:gd name="connsiteX5" fmla="*/ 685799 w 685800"/>
                <a:gd name="connsiteY5" fmla="*/ 38102 h 228600"/>
                <a:gd name="connsiteX6" fmla="*/ 685800 w 685800"/>
                <a:gd name="connsiteY6" fmla="*/ 190499 h 228600"/>
                <a:gd name="connsiteX7" fmla="*/ 674640 w 685800"/>
                <a:gd name="connsiteY7" fmla="*/ 217440 h 228600"/>
                <a:gd name="connsiteX8" fmla="*/ 647699 w 685800"/>
                <a:gd name="connsiteY8" fmla="*/ 228600 h 228600"/>
                <a:gd name="connsiteX9" fmla="*/ 38101 w 685800"/>
                <a:gd name="connsiteY9" fmla="*/ 228600 h 228600"/>
                <a:gd name="connsiteX10" fmla="*/ 11160 w 685800"/>
                <a:gd name="connsiteY10" fmla="*/ 217440 h 228600"/>
                <a:gd name="connsiteX11" fmla="*/ 0 w 685800"/>
                <a:gd name="connsiteY11" fmla="*/ 190499 h 228600"/>
                <a:gd name="connsiteX12" fmla="*/ 0 w 685800"/>
                <a:gd name="connsiteY12" fmla="*/ 381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5800" h="228600">
                  <a:moveTo>
                    <a:pt x="0" y="38101"/>
                  </a:moveTo>
                  <a:cubicBezTo>
                    <a:pt x="0" y="27996"/>
                    <a:pt x="4014" y="18305"/>
                    <a:pt x="11160" y="11160"/>
                  </a:cubicBezTo>
                  <a:cubicBezTo>
                    <a:pt x="18305" y="4015"/>
                    <a:pt x="27996" y="0"/>
                    <a:pt x="38102" y="1"/>
                  </a:cubicBezTo>
                  <a:lnTo>
                    <a:pt x="647699" y="0"/>
                  </a:lnTo>
                  <a:cubicBezTo>
                    <a:pt x="657804" y="0"/>
                    <a:pt x="667495" y="4014"/>
                    <a:pt x="674640" y="11160"/>
                  </a:cubicBezTo>
                  <a:cubicBezTo>
                    <a:pt x="681785" y="18305"/>
                    <a:pt x="685800" y="27996"/>
                    <a:pt x="685799" y="38102"/>
                  </a:cubicBezTo>
                  <a:cubicBezTo>
                    <a:pt x="685799" y="88901"/>
                    <a:pt x="685800" y="139700"/>
                    <a:pt x="685800" y="190499"/>
                  </a:cubicBezTo>
                  <a:cubicBezTo>
                    <a:pt x="685800" y="200604"/>
                    <a:pt x="681786" y="210295"/>
                    <a:pt x="674640" y="217440"/>
                  </a:cubicBezTo>
                  <a:cubicBezTo>
                    <a:pt x="667495" y="224585"/>
                    <a:pt x="657804" y="228600"/>
                    <a:pt x="647699" y="228600"/>
                  </a:cubicBezTo>
                  <a:lnTo>
                    <a:pt x="38101" y="228600"/>
                  </a:lnTo>
                  <a:cubicBezTo>
                    <a:pt x="27996" y="228600"/>
                    <a:pt x="18305" y="224586"/>
                    <a:pt x="11160" y="217440"/>
                  </a:cubicBezTo>
                  <a:cubicBezTo>
                    <a:pt x="4015" y="210295"/>
                    <a:pt x="0" y="200604"/>
                    <a:pt x="0" y="190499"/>
                  </a:cubicBezTo>
                  <a:lnTo>
                    <a:pt x="0" y="38101"/>
                  </a:ln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219200" y="5638800"/>
              <a:ext cx="304800" cy="3048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Oval 36"/>
            <p:cNvSpPr/>
            <p:nvPr/>
          </p:nvSpPr>
          <p:spPr>
            <a:xfrm rot="20400000">
              <a:off x="2005007" y="5443541"/>
              <a:ext cx="228600" cy="1524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>
              <a:spLocks noChangeAspect="1"/>
            </p:cNvSpPr>
            <p:nvPr/>
          </p:nvSpPr>
          <p:spPr>
            <a:xfrm>
              <a:off x="2062157" y="5614989"/>
              <a:ext cx="171450" cy="1143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>
              <a:spLocks noChangeAspect="1"/>
            </p:cNvSpPr>
            <p:nvPr/>
          </p:nvSpPr>
          <p:spPr>
            <a:xfrm rot="600000">
              <a:off x="2071681" y="5748334"/>
              <a:ext cx="128588" cy="85725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>
              <a:spLocks noChangeAspect="1"/>
            </p:cNvSpPr>
            <p:nvPr/>
          </p:nvSpPr>
          <p:spPr>
            <a:xfrm rot="1200000">
              <a:off x="2057642" y="5855218"/>
              <a:ext cx="96441" cy="64294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>
              <a:spLocks noChangeAspect="1"/>
            </p:cNvSpPr>
            <p:nvPr/>
          </p:nvSpPr>
          <p:spPr>
            <a:xfrm rot="1800000">
              <a:off x="2015490" y="5929867"/>
              <a:ext cx="72331" cy="48221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Rectangle 41"/>
          <p:cNvSpPr/>
          <p:nvPr/>
        </p:nvSpPr>
        <p:spPr>
          <a:xfrm>
            <a:off x="9067800" y="4419600"/>
            <a:ext cx="1295400" cy="2362200"/>
          </a:xfrm>
          <a:prstGeom prst="rect">
            <a:avLst/>
          </a:prstGeom>
          <a:solidFill>
            <a:srgbClr val="FF9933"/>
          </a:solidFill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9296400" y="4572000"/>
            <a:ext cx="304800" cy="914400"/>
          </a:xfrm>
          <a:prstGeom prst="rect">
            <a:avLst/>
          </a:prstGeom>
          <a:solidFill>
            <a:srgbClr val="FF9933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9829800" y="4572000"/>
            <a:ext cx="304800" cy="914400"/>
          </a:xfrm>
          <a:prstGeom prst="rect">
            <a:avLst/>
          </a:prstGeom>
          <a:solidFill>
            <a:srgbClr val="FF9933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9296400" y="5715000"/>
            <a:ext cx="304800" cy="914400"/>
          </a:xfrm>
          <a:prstGeom prst="rect">
            <a:avLst/>
          </a:prstGeom>
          <a:solidFill>
            <a:srgbClr val="FF9933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9829800" y="5715000"/>
            <a:ext cx="304800" cy="914400"/>
          </a:xfrm>
          <a:prstGeom prst="rect">
            <a:avLst/>
          </a:prstGeom>
          <a:solidFill>
            <a:srgbClr val="FF9933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9103514" y="5514027"/>
            <a:ext cx="152400" cy="152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9101133" y="5514027"/>
            <a:ext cx="152400" cy="1524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accent2">
                <a:lumMod val="50000"/>
              </a:schemeClr>
            </a:solidFill>
          </a:ln>
          <a:effectLst>
            <a:innerShdw blurRad="12700" dist="50800" dir="13500000">
              <a:schemeClr val="accent2">
                <a:lumMod val="20000"/>
                <a:lumOff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8839200" y="4343400"/>
            <a:ext cx="1828800" cy="2514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Problem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467600" y="4343400"/>
            <a:ext cx="3200400" cy="2514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Problem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096000" y="4343400"/>
            <a:ext cx="4572000" cy="2514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Problem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724400" y="4343400"/>
            <a:ext cx="5943600" cy="25146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Problem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Walking to the door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5682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Problem:  You want to walk to the door</a:t>
            </a:r>
          </a:p>
          <a:p>
            <a:r>
              <a:rPr lang="en-US" dirty="0"/>
              <a:t>Base case (if you reach the door):</a:t>
            </a:r>
          </a:p>
          <a:p>
            <a:pPr lvl="1"/>
            <a:r>
              <a:rPr lang="en-US" dirty="0"/>
              <a:t>You’re done!</a:t>
            </a:r>
          </a:p>
          <a:p>
            <a:r>
              <a:rPr lang="en-US" dirty="0"/>
              <a:t>Recursive case (if you aren’t there yet):</a:t>
            </a:r>
          </a:p>
          <a:p>
            <a:pPr lvl="1"/>
            <a:r>
              <a:rPr lang="en-US" dirty="0"/>
              <a:t>Take a step toward the door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514600" y="4343400"/>
            <a:ext cx="8153400" cy="25146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Problem</a:t>
            </a:r>
          </a:p>
        </p:txBody>
      </p:sp>
    </p:spTree>
    <p:extLst>
      <p:ext uri="{BB962C8B-B14F-4D97-AF65-F5344CB8AC3E}">
        <p14:creationId xmlns:p14="http://schemas.microsoft.com/office/powerpoint/2010/main" val="403471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2" grpId="0" animBg="1"/>
      <p:bldP spid="51" grpId="0" animBg="1"/>
      <p:bldP spid="3" grpId="0" build="p"/>
      <p:bldP spid="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Exam 1!</a:t>
            </a:r>
          </a:p>
          <a:p>
            <a:r>
              <a:rPr lang="en-US" dirty="0"/>
              <a:t>Before that:</a:t>
            </a:r>
          </a:p>
          <a:p>
            <a:pPr lvl="1"/>
            <a:r>
              <a:rPr lang="en-US" dirty="0"/>
              <a:t>Review</a:t>
            </a:r>
          </a:p>
          <a:p>
            <a:r>
              <a:rPr lang="en-US" dirty="0"/>
              <a:t>Before that:</a:t>
            </a:r>
          </a:p>
          <a:p>
            <a:pPr lvl="1"/>
            <a:r>
              <a:rPr lang="en-US" dirty="0"/>
              <a:t>Linked lists</a:t>
            </a:r>
          </a:p>
          <a:p>
            <a:pPr lvl="1"/>
            <a:r>
              <a:rPr lang="en-US" dirty="0"/>
              <a:t>Implementing stacks with linked lists</a:t>
            </a:r>
          </a:p>
          <a:p>
            <a:pPr lvl="1"/>
            <a:r>
              <a:rPr lang="en-US" dirty="0"/>
              <a:t>Implementing queues with linked lists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factorial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 case (</a:t>
            </a:r>
            <a:r>
              <a:rPr lang="en-US" b="1" i="1" dirty="0"/>
              <a:t>n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 1):</a:t>
            </a:r>
          </a:p>
          <a:p>
            <a:pPr lvl="1"/>
            <a:r>
              <a:rPr lang="en-US" dirty="0">
                <a:sym typeface="Symbol"/>
              </a:rPr>
              <a:t>1! = 0! = 1</a:t>
            </a:r>
          </a:p>
          <a:p>
            <a:pPr lvl="1">
              <a:buNone/>
            </a:pP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Recursive case (</a:t>
            </a:r>
            <a:r>
              <a:rPr lang="en-US" b="1" i="1" dirty="0"/>
              <a:t>n</a:t>
            </a:r>
            <a:r>
              <a:rPr lang="en-US" dirty="0"/>
              <a:t> &gt; 1):</a:t>
            </a:r>
          </a:p>
          <a:p>
            <a:pPr lvl="1"/>
            <a:r>
              <a:rPr lang="en-US" b="1" i="1" dirty="0"/>
              <a:t>n</a:t>
            </a:r>
            <a:r>
              <a:rPr lang="en-US" dirty="0"/>
              <a:t>! = </a:t>
            </a:r>
            <a:r>
              <a:rPr lang="en-US" b="1" i="1" dirty="0"/>
              <a:t>n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 – 1)! </a:t>
            </a:r>
          </a:p>
        </p:txBody>
      </p:sp>
    </p:spTree>
    <p:extLst>
      <p:ext uri="{BB962C8B-B14F-4D97-AF65-F5344CB8AC3E}">
        <p14:creationId xmlns:p14="http://schemas.microsoft.com/office/powerpoint/2010/main" val="219695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factorial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long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factorial(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n) {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n &lt;= 1 ){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n*factorial( n – 1 );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5791200" y="2971800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4724400" y="4800600"/>
            <a:ext cx="3352800" cy="2133600"/>
            <a:chOff x="3200400" y="4800600"/>
            <a:chExt cx="3352800" cy="2133600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9530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733871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759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 the zeroes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an integer, count the number of zeroes in its representation</a:t>
            </a:r>
          </a:p>
          <a:p>
            <a:r>
              <a:rPr lang="en-US" dirty="0"/>
              <a:t>Example: </a:t>
            </a:r>
          </a:p>
          <a:p>
            <a:pPr lvl="1"/>
            <a:r>
              <a:rPr lang="en-US" dirty="0"/>
              <a:t>13</a:t>
            </a:r>
            <a:r>
              <a:rPr lang="en-US" dirty="0">
                <a:solidFill>
                  <a:schemeClr val="accent3"/>
                </a:solidFill>
              </a:rPr>
              <a:t>00</a:t>
            </a:r>
            <a:r>
              <a:rPr lang="en-US" dirty="0"/>
              <a:t>78</a:t>
            </a:r>
            <a:r>
              <a:rPr lang="en-US" dirty="0">
                <a:solidFill>
                  <a:schemeClr val="accent3"/>
                </a:solidFill>
              </a:rPr>
              <a:t>0</a:t>
            </a:r>
            <a:r>
              <a:rPr lang="en-US" dirty="0"/>
              <a:t>4</a:t>
            </a:r>
          </a:p>
          <a:p>
            <a:pPr lvl="1"/>
            <a:r>
              <a:rPr lang="en-US" dirty="0">
                <a:solidFill>
                  <a:schemeClr val="accent3"/>
                </a:solidFill>
              </a:rPr>
              <a:t>3</a:t>
            </a:r>
            <a:r>
              <a:rPr lang="en-US" dirty="0"/>
              <a:t> zeroes</a:t>
            </a:r>
          </a:p>
        </p:txBody>
      </p:sp>
    </p:spTree>
    <p:extLst>
      <p:ext uri="{BB962C8B-B14F-4D97-AF65-F5344CB8AC3E}">
        <p14:creationId xmlns:p14="http://schemas.microsoft.com/office/powerpoint/2010/main" val="342476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for zeroes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Base cases (number less than 10):</a:t>
            </a:r>
          </a:p>
          <a:p>
            <a:pPr lvl="1"/>
            <a:r>
              <a:rPr lang="en-US" dirty="0"/>
              <a:t>1 zero if it is 0</a:t>
            </a:r>
          </a:p>
          <a:p>
            <a:pPr lvl="1"/>
            <a:r>
              <a:rPr lang="en-US" dirty="0"/>
              <a:t>No zeroes otherwise</a:t>
            </a:r>
          </a:p>
          <a:p>
            <a:r>
              <a:rPr lang="en-US" dirty="0"/>
              <a:t>Recursive cases (number greater than or equal to 10):</a:t>
            </a:r>
          </a:p>
          <a:p>
            <a:pPr lvl="1"/>
            <a:r>
              <a:rPr lang="en-US" dirty="0"/>
              <a:t>One more zero than the rest of the number if the last digit is 0</a:t>
            </a:r>
          </a:p>
          <a:p>
            <a:pPr lvl="1"/>
            <a:r>
              <a:rPr lang="en-US" dirty="0"/>
              <a:t>The same number of zeroes as the rest of the number if the last digit is not 0</a:t>
            </a:r>
          </a:p>
        </p:txBody>
      </p:sp>
    </p:spTree>
    <p:extLst>
      <p:ext uri="{BB962C8B-B14F-4D97-AF65-F5344CB8AC3E}">
        <p14:creationId xmlns:p14="http://schemas.microsoft.com/office/powerpoint/2010/main" val="716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zeroes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85420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zeroes(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(n == 0) 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(n &lt; 10) 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(n % 10 == 0) 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1 + zeroes(n / 10);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zeroes( n / 10 );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5105400" y="2096869"/>
            <a:ext cx="3429000" cy="1179731"/>
            <a:chOff x="4648200" y="2173069"/>
            <a:chExt cx="3429000" cy="1179731"/>
          </a:xfrm>
        </p:grpSpPr>
        <p:sp>
          <p:nvSpPr>
            <p:cNvPr id="4" name="Left Arrow 3"/>
            <p:cNvSpPr/>
            <p:nvPr/>
          </p:nvSpPr>
          <p:spPr>
            <a:xfrm rot="18900000"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486400" y="21730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Cases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6705600" y="2819400"/>
            <a:ext cx="3505200" cy="1371600"/>
            <a:chOff x="4343400" y="4038600"/>
            <a:chExt cx="3505200" cy="1371600"/>
          </a:xfrm>
        </p:grpSpPr>
        <p:sp>
          <p:nvSpPr>
            <p:cNvPr id="6" name="Left Arrow 5"/>
            <p:cNvSpPr/>
            <p:nvPr/>
          </p:nvSpPr>
          <p:spPr>
            <a:xfrm rot="18900000">
              <a:off x="4343400" y="46482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410200" y="4038600"/>
              <a:ext cx="2438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91679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in a sorted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an array of integers in (ascending) sorted order, find the index of the one you are looking for</a:t>
            </a:r>
          </a:p>
          <a:p>
            <a:r>
              <a:rPr lang="en-US" dirty="0"/>
              <a:t>Useful problem with practical applications</a:t>
            </a:r>
          </a:p>
          <a:p>
            <a:r>
              <a:rPr lang="en-US" dirty="0"/>
              <a:t>Recursion makes an efficient solution obvious</a:t>
            </a:r>
          </a:p>
          <a:p>
            <a:r>
              <a:rPr lang="en-US" dirty="0"/>
              <a:t>Play the </a:t>
            </a:r>
            <a:r>
              <a:rPr lang="en-US" b="1" dirty="0"/>
              <a:t>High-Low</a:t>
            </a:r>
            <a:r>
              <a:rPr lang="en-US" dirty="0"/>
              <a:t> game</a:t>
            </a:r>
          </a:p>
        </p:txBody>
      </p:sp>
    </p:spTree>
    <p:extLst>
      <p:ext uri="{BB962C8B-B14F-4D97-AF65-F5344CB8AC3E}">
        <p14:creationId xmlns:p14="http://schemas.microsoft.com/office/powerpoint/2010/main" val="1533219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for binary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Base cases:</a:t>
            </a:r>
          </a:p>
          <a:p>
            <a:pPr lvl="1"/>
            <a:r>
              <a:rPr lang="en-US" dirty="0"/>
              <a:t>The number isn’t in the range you are looking at.  Return -1.</a:t>
            </a:r>
          </a:p>
          <a:p>
            <a:pPr lvl="1"/>
            <a:r>
              <a:rPr lang="en-US" dirty="0"/>
              <a:t>The number in the middle of the range is the one you are looking for.  Return its index.</a:t>
            </a:r>
          </a:p>
          <a:p>
            <a:r>
              <a:rPr lang="en-US" dirty="0"/>
              <a:t>Recursion cases:</a:t>
            </a:r>
          </a:p>
          <a:p>
            <a:pPr lvl="1"/>
            <a:r>
              <a:rPr lang="en-US" dirty="0"/>
              <a:t>The number in the middle of the range is too low.  Look in the range above it.</a:t>
            </a:r>
          </a:p>
          <a:p>
            <a:pPr lvl="1"/>
            <a:r>
              <a:rPr lang="en-US" dirty="0"/>
              <a:t>The number in middle of the range is too high.  Look in the range below it.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054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binary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76400"/>
            <a:ext cx="7924800" cy="5105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search(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[] array,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n,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start,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end) 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midpoint = (start + end)/2;</a:t>
            </a:r>
          </a:p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if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(start &gt;= end) 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-1; 	</a:t>
            </a:r>
          </a:p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(array[midpoint] == n) 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midpoint;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(array[midpoint] &lt; n) 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search( array, n,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	   midpoint + 1, end 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search(array, n, start, 			 midpoint);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9144000" y="1771472"/>
            <a:ext cx="1600200" cy="1962329"/>
            <a:chOff x="4343400" y="1390471"/>
            <a:chExt cx="1600200" cy="1962329"/>
          </a:xfrm>
        </p:grpSpPr>
        <p:sp>
          <p:nvSpPr>
            <p:cNvPr id="4" name="Left Arrow 3"/>
            <p:cNvSpPr/>
            <p:nvPr/>
          </p:nvSpPr>
          <p:spPr>
            <a:xfrm>
              <a:off x="47244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343400" y="1390471"/>
              <a:ext cx="16002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</a:t>
              </a:r>
            </a:p>
            <a:p>
              <a:pPr algn="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Cases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8382000" y="3657600"/>
            <a:ext cx="2438400" cy="1981200"/>
            <a:chOff x="3352800" y="3657600"/>
            <a:chExt cx="2438400" cy="1981200"/>
          </a:xfrm>
        </p:grpSpPr>
        <p:sp>
          <p:nvSpPr>
            <p:cNvPr id="6" name="Left Arrow 5"/>
            <p:cNvSpPr/>
            <p:nvPr/>
          </p:nvSpPr>
          <p:spPr>
            <a:xfrm>
              <a:off x="4495800" y="4876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52800" y="3657600"/>
              <a:ext cx="2438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639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for binary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recursive call splits the range in half</a:t>
            </a:r>
          </a:p>
          <a:p>
            <a:r>
              <a:rPr lang="en-US" dirty="0"/>
              <a:t>In the worst case, we will have to keep splitting the range in half until we have a single number left</a:t>
            </a:r>
          </a:p>
          <a:p>
            <a:r>
              <a:rPr lang="en-US" dirty="0"/>
              <a:t>We want to find the number of times that we have to multiply </a:t>
            </a:r>
            <a:r>
              <a:rPr lang="en-US" b="1" i="1" dirty="0"/>
              <a:t>n</a:t>
            </a:r>
            <a:r>
              <a:rPr lang="en-US" dirty="0"/>
              <a:t> by ½ before we get 1</a:t>
            </a:r>
          </a:p>
          <a:p>
            <a:pPr lvl="1"/>
            <a:r>
              <a:rPr lang="en-US" dirty="0"/>
              <a:t>	</a:t>
            </a:r>
            <a:r>
              <a:rPr lang="en-US" b="1" i="1" dirty="0"/>
              <a:t>n</a:t>
            </a:r>
            <a:r>
              <a:rPr lang="en-US" dirty="0"/>
              <a:t>(½)</a:t>
            </a:r>
            <a:r>
              <a:rPr lang="en-US" b="1" i="1" baseline="30000" dirty="0"/>
              <a:t>x</a:t>
            </a:r>
            <a:r>
              <a:rPr lang="en-US" dirty="0"/>
              <a:t> = 1</a:t>
            </a:r>
          </a:p>
          <a:p>
            <a:pPr lvl="1"/>
            <a:r>
              <a:rPr lang="en-US" dirty="0"/>
              <a:t>	</a:t>
            </a:r>
            <a:r>
              <a:rPr lang="en-US" b="1" i="1" dirty="0"/>
              <a:t>n</a:t>
            </a:r>
            <a:r>
              <a:rPr lang="en-US" dirty="0"/>
              <a:t> = 2</a:t>
            </a:r>
            <a:r>
              <a:rPr lang="en-US" b="1" i="1" baseline="30000" dirty="0"/>
              <a:t>x</a:t>
            </a:r>
          </a:p>
          <a:p>
            <a:pPr lvl="1"/>
            <a:r>
              <a:rPr lang="en-US" dirty="0"/>
              <a:t>	</a:t>
            </a:r>
            <a:r>
              <a:rPr lang="en-US" b="1" i="1" dirty="0"/>
              <a:t>x</a:t>
            </a:r>
            <a:r>
              <a:rPr lang="en-US" dirty="0"/>
              <a:t> = log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9557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Recursion Work Inside The Computer?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025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this math is great, but…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it actually work inside a computer?</a:t>
            </a:r>
          </a:p>
          <a:p>
            <a:r>
              <a:rPr lang="en-US" dirty="0"/>
              <a:t>Is there a problem with calling a method inside the same method?</a:t>
            </a:r>
          </a:p>
          <a:p>
            <a:r>
              <a:rPr lang="en-US" dirty="0"/>
              <a:t>How does the computer keep track of which method is which?</a:t>
            </a:r>
          </a:p>
        </p:txBody>
      </p:sp>
    </p:spTree>
    <p:extLst>
      <p:ext uri="{BB962C8B-B14F-4D97-AF65-F5344CB8AC3E}">
        <p14:creationId xmlns:p14="http://schemas.microsoft.com/office/powerpoint/2010/main" val="342847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you know, a stack is a FILO data structure used to store and retrieve items in a particular order</a:t>
            </a:r>
          </a:p>
          <a:p>
            <a:r>
              <a:rPr lang="en-US" dirty="0"/>
              <a:t>Just like a stack of blocks:</a:t>
            </a:r>
          </a:p>
        </p:txBody>
      </p:sp>
      <p:sp>
        <p:nvSpPr>
          <p:cNvPr id="5" name="Rectangle 4"/>
          <p:cNvSpPr/>
          <p:nvPr/>
        </p:nvSpPr>
        <p:spPr>
          <a:xfrm>
            <a:off x="2971800" y="56388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  <a:effectLst/>
          <a:scene3d>
            <a:camera prst="isometricOffAxis2Left">
              <a:rot lat="1080000" lon="1800000" rev="0"/>
            </a:camera>
            <a:lightRig rig="threePt" dir="t"/>
          </a:scene3d>
          <a:sp3d>
            <a:bevelT w="0" h="0"/>
            <a:bevelB w="0" h="5715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Arial Black" pitchFamily="34" charset="0"/>
              </a:rPr>
              <a:t>A</a:t>
            </a:r>
          </a:p>
        </p:txBody>
      </p:sp>
      <p:grpSp>
        <p:nvGrpSpPr>
          <p:cNvPr id="4" name="Group 28"/>
          <p:cNvGrpSpPr/>
          <p:nvPr/>
        </p:nvGrpSpPr>
        <p:grpSpPr>
          <a:xfrm>
            <a:off x="3810000" y="4724400"/>
            <a:ext cx="1905000" cy="1524000"/>
            <a:chOff x="2286000" y="4724400"/>
            <a:chExt cx="1905000" cy="1524000"/>
          </a:xfrm>
        </p:grpSpPr>
        <p:sp>
          <p:nvSpPr>
            <p:cNvPr id="8" name="Rectangle 7"/>
            <p:cNvSpPr/>
            <p:nvPr/>
          </p:nvSpPr>
          <p:spPr>
            <a:xfrm>
              <a:off x="3276600" y="56388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  <a:scene3d>
              <a:camera prst="isometricOffAxis2Left">
                <a:rot lat="1080000" lon="1800000" rev="0"/>
              </a:camera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Arial Black" pitchFamily="34" charset="0"/>
                </a:rPr>
                <a:t>A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3581400" y="4953000"/>
              <a:ext cx="609600" cy="6096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  <a:effectLst/>
            <a:scene3d>
              <a:camera prst="isometricOffAxis1Right"/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Arial Black" pitchFamily="34" charset="0"/>
                </a:rPr>
                <a:t>B</a:t>
              </a:r>
            </a:p>
          </p:txBody>
        </p:sp>
        <p:sp>
          <p:nvSpPr>
            <p:cNvPr id="20" name="Up Arrow 19"/>
            <p:cNvSpPr/>
            <p:nvPr/>
          </p:nvSpPr>
          <p:spPr>
            <a:xfrm rot="5400000">
              <a:off x="2552700" y="5219700"/>
              <a:ext cx="381000" cy="457200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286000" y="47244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75000"/>
                    </a:schemeClr>
                  </a:solidFill>
                </a:rPr>
                <a:t>Push</a:t>
              </a:r>
            </a:p>
          </p:txBody>
        </p:sp>
      </p:grpSp>
      <p:grpSp>
        <p:nvGrpSpPr>
          <p:cNvPr id="6" name="Group 29"/>
          <p:cNvGrpSpPr/>
          <p:nvPr/>
        </p:nvGrpSpPr>
        <p:grpSpPr>
          <a:xfrm>
            <a:off x="5638800" y="4343400"/>
            <a:ext cx="1905000" cy="1905000"/>
            <a:chOff x="4114800" y="4343400"/>
            <a:chExt cx="1905000" cy="1905000"/>
          </a:xfrm>
        </p:grpSpPr>
        <p:sp>
          <p:nvSpPr>
            <p:cNvPr id="11" name="Rectangle 10"/>
            <p:cNvSpPr/>
            <p:nvPr/>
          </p:nvSpPr>
          <p:spPr>
            <a:xfrm>
              <a:off x="5105400" y="56388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  <a:scene3d>
              <a:camera prst="isometricOffAxis2Left">
                <a:rot lat="1080000" lon="1800000" rev="0"/>
              </a:camera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Arial Black" pitchFamily="34" charset="0"/>
                </a:rPr>
                <a:t>A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410200" y="4953000"/>
              <a:ext cx="609600" cy="6096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  <a:effectLst/>
            <a:scene3d>
              <a:camera prst="isometricOffAxis1Right"/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Arial Black" pitchFamily="34" charset="0"/>
                </a:rPr>
                <a:t>B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953000" y="4343400"/>
              <a:ext cx="609600" cy="6096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  <a:effectLst/>
            <a:scene3d>
              <a:camera prst="isometricOffAxis1Left">
                <a:rot lat="1080000" lon="1800000" rev="0"/>
              </a:camera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Arial Black" pitchFamily="34" charset="0"/>
                </a:rPr>
                <a:t>C</a:t>
              </a:r>
            </a:p>
          </p:txBody>
        </p:sp>
        <p:sp>
          <p:nvSpPr>
            <p:cNvPr id="21" name="Up Arrow 20"/>
            <p:cNvSpPr/>
            <p:nvPr/>
          </p:nvSpPr>
          <p:spPr>
            <a:xfrm rot="5400000">
              <a:off x="4381500" y="5219700"/>
              <a:ext cx="381000" cy="457200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114800" y="47244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75000"/>
                    </a:schemeClr>
                  </a:solidFill>
                </a:rPr>
                <a:t>Push</a:t>
              </a:r>
            </a:p>
          </p:txBody>
        </p:sp>
      </p:grpSp>
      <p:grpSp>
        <p:nvGrpSpPr>
          <p:cNvPr id="7" name="Group 30"/>
          <p:cNvGrpSpPr/>
          <p:nvPr/>
        </p:nvGrpSpPr>
        <p:grpSpPr>
          <a:xfrm>
            <a:off x="7467600" y="4724400"/>
            <a:ext cx="1905000" cy="1524000"/>
            <a:chOff x="5943600" y="4724400"/>
            <a:chExt cx="1905000" cy="1524000"/>
          </a:xfrm>
        </p:grpSpPr>
        <p:sp>
          <p:nvSpPr>
            <p:cNvPr id="14" name="Rectangle 13"/>
            <p:cNvSpPr/>
            <p:nvPr/>
          </p:nvSpPr>
          <p:spPr>
            <a:xfrm>
              <a:off x="6934200" y="56388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  <a:scene3d>
              <a:camera prst="isometricOffAxis2Left">
                <a:rot lat="1080000" lon="1800000" rev="0"/>
              </a:camera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Arial Black" pitchFamily="34" charset="0"/>
                </a:rPr>
                <a:t>A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239000" y="4953000"/>
              <a:ext cx="609600" cy="6096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  <a:effectLst/>
            <a:scene3d>
              <a:camera prst="isometricOffAxis1Right"/>
              <a:lightRig rig="threePt" dir="t"/>
            </a:scene3d>
            <a:sp3d>
              <a:bevelT w="0" h="0"/>
              <a:bevelB w="0" h="571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Arial Black" pitchFamily="34" charset="0"/>
                </a:rPr>
                <a:t>B</a:t>
              </a:r>
            </a:p>
          </p:txBody>
        </p:sp>
        <p:sp>
          <p:nvSpPr>
            <p:cNvPr id="22" name="Up Arrow 21"/>
            <p:cNvSpPr/>
            <p:nvPr/>
          </p:nvSpPr>
          <p:spPr>
            <a:xfrm rot="5400000">
              <a:off x="6210300" y="5219700"/>
              <a:ext cx="381000" cy="457200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943600" y="47244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75000"/>
                    </a:schemeClr>
                  </a:solidFill>
                </a:rPr>
                <a:t>Pop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0311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for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same way, the local variables for each function are stored on the stack</a:t>
            </a:r>
          </a:p>
          <a:p>
            <a:r>
              <a:rPr lang="en-US" dirty="0"/>
              <a:t>When a function is called, a copy of that function is </a:t>
            </a:r>
            <a:r>
              <a:rPr lang="en-US" b="1" dirty="0"/>
              <a:t>pushed</a:t>
            </a:r>
            <a:r>
              <a:rPr lang="en-US" dirty="0"/>
              <a:t> onto the stack</a:t>
            </a:r>
          </a:p>
          <a:p>
            <a:r>
              <a:rPr lang="en-US" dirty="0"/>
              <a:t>When a function returns, that copy of the function </a:t>
            </a:r>
            <a:r>
              <a:rPr lang="en-US" b="1" dirty="0"/>
              <a:t>pops</a:t>
            </a:r>
            <a:r>
              <a:rPr lang="en-US" dirty="0"/>
              <a:t> off the stack</a:t>
            </a:r>
          </a:p>
        </p:txBody>
      </p:sp>
      <p:sp>
        <p:nvSpPr>
          <p:cNvPr id="4" name="Rectangle 3"/>
          <p:cNvSpPr/>
          <p:nvPr/>
        </p:nvSpPr>
        <p:spPr>
          <a:xfrm>
            <a:off x="3352800" y="609600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main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4267200" y="5105400"/>
            <a:ext cx="1828800" cy="1447800"/>
            <a:chOff x="2743200" y="4953000"/>
            <a:chExt cx="1828800" cy="1447800"/>
          </a:xfrm>
        </p:grpSpPr>
        <p:sp>
          <p:nvSpPr>
            <p:cNvPr id="5" name="Rectangle 4"/>
            <p:cNvSpPr/>
            <p:nvPr/>
          </p:nvSpPr>
          <p:spPr>
            <a:xfrm>
              <a:off x="3657600" y="5943600"/>
              <a:ext cx="9144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main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657600" y="5486400"/>
              <a:ext cx="914400" cy="457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solve</a:t>
              </a:r>
            </a:p>
          </p:txBody>
        </p:sp>
        <p:sp>
          <p:nvSpPr>
            <p:cNvPr id="12" name="Bent Arrow 11"/>
            <p:cNvSpPr/>
            <p:nvPr/>
          </p:nvSpPr>
          <p:spPr>
            <a:xfrm>
              <a:off x="2971800" y="5562600"/>
              <a:ext cx="457200" cy="533400"/>
            </a:xfrm>
            <a:prstGeom prst="ben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743200" y="49530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Call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096000" y="4724400"/>
            <a:ext cx="1828800" cy="1828800"/>
            <a:chOff x="4572000" y="4572000"/>
            <a:chExt cx="1828800" cy="1828800"/>
          </a:xfrm>
        </p:grpSpPr>
        <p:sp>
          <p:nvSpPr>
            <p:cNvPr id="6" name="Rectangle 5"/>
            <p:cNvSpPr/>
            <p:nvPr/>
          </p:nvSpPr>
          <p:spPr>
            <a:xfrm>
              <a:off x="5486400" y="5943600"/>
              <a:ext cx="9144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main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486400" y="5486400"/>
              <a:ext cx="914400" cy="457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solve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486400" y="5029200"/>
              <a:ext cx="914400" cy="457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>
                  <a:latin typeface="Courier New" pitchFamily="49" charset="0"/>
                  <a:cs typeface="Courier New" pitchFamily="49" charset="0"/>
                </a:rPr>
                <a:t>factorial</a:t>
              </a:r>
            </a:p>
          </p:txBody>
        </p:sp>
        <p:sp>
          <p:nvSpPr>
            <p:cNvPr id="13" name="Bent Arrow 12"/>
            <p:cNvSpPr/>
            <p:nvPr/>
          </p:nvSpPr>
          <p:spPr>
            <a:xfrm>
              <a:off x="4800600" y="5181600"/>
              <a:ext cx="457200" cy="533400"/>
            </a:xfrm>
            <a:prstGeom prst="ben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72000" y="45720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Call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772400" y="4724400"/>
            <a:ext cx="1981200" cy="1828800"/>
            <a:chOff x="6248400" y="4572000"/>
            <a:chExt cx="1981200" cy="1828800"/>
          </a:xfrm>
        </p:grpSpPr>
        <p:sp>
          <p:nvSpPr>
            <p:cNvPr id="7" name="Rectangle 6"/>
            <p:cNvSpPr/>
            <p:nvPr/>
          </p:nvSpPr>
          <p:spPr>
            <a:xfrm>
              <a:off x="7315200" y="5943600"/>
              <a:ext cx="9144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main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315200" y="5486400"/>
              <a:ext cx="914400" cy="457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solve</a:t>
              </a:r>
            </a:p>
          </p:txBody>
        </p:sp>
        <p:sp>
          <p:nvSpPr>
            <p:cNvPr id="14" name="Bent Arrow 13"/>
            <p:cNvSpPr/>
            <p:nvPr/>
          </p:nvSpPr>
          <p:spPr>
            <a:xfrm rot="5400000">
              <a:off x="6629400" y="5181600"/>
              <a:ext cx="457200" cy="533400"/>
            </a:xfrm>
            <a:prstGeom prst="ben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248400" y="4572000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Return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37024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with factorial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copy of factorial has a value of </a:t>
            </a:r>
            <a:r>
              <a:rPr lang="en-US" b="1" i="1" dirty="0"/>
              <a:t>n</a:t>
            </a:r>
            <a:r>
              <a:rPr lang="en-US" dirty="0"/>
              <a:t> stored as a local variable</a:t>
            </a:r>
          </a:p>
          <a:p>
            <a:r>
              <a:rPr lang="en-US" dirty="0"/>
              <a:t>For 6! :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0" y="5257800"/>
            <a:ext cx="2743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6*factorial(5)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0" y="4800600"/>
            <a:ext cx="2743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5*factorial(4)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0" y="4343400"/>
            <a:ext cx="2743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4*factorial(3)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0" y="3886200"/>
            <a:ext cx="2743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3*factorial(2)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6000" y="3429000"/>
            <a:ext cx="2743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2*factorial(1)</a:t>
            </a:r>
          </a:p>
        </p:txBody>
      </p:sp>
      <p:sp>
        <p:nvSpPr>
          <p:cNvPr id="9" name="Rectangle 8"/>
          <p:cNvSpPr/>
          <p:nvPr/>
        </p:nvSpPr>
        <p:spPr>
          <a:xfrm>
            <a:off x="6096000" y="2971800"/>
            <a:ext cx="2743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96000" y="5715000"/>
            <a:ext cx="27432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x = factorial(6);</a:t>
            </a:r>
          </a:p>
        </p:txBody>
      </p:sp>
      <p:grpSp>
        <p:nvGrpSpPr>
          <p:cNvPr id="11" name="Group 38"/>
          <p:cNvGrpSpPr/>
          <p:nvPr/>
        </p:nvGrpSpPr>
        <p:grpSpPr>
          <a:xfrm>
            <a:off x="3505200" y="5486400"/>
            <a:ext cx="2590800" cy="533400"/>
            <a:chOff x="1981200" y="5486400"/>
            <a:chExt cx="2590800" cy="533400"/>
          </a:xfrm>
        </p:grpSpPr>
        <p:sp>
          <p:nvSpPr>
            <p:cNvPr id="15" name="Circular Arrow 14"/>
            <p:cNvSpPr/>
            <p:nvPr/>
          </p:nvSpPr>
          <p:spPr>
            <a:xfrm rot="-5400000">
              <a:off x="4038600" y="54864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981200" y="5574268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factorial(6)</a:t>
              </a:r>
            </a:p>
          </p:txBody>
        </p:sp>
      </p:grpSp>
      <p:grpSp>
        <p:nvGrpSpPr>
          <p:cNvPr id="12" name="Group 39"/>
          <p:cNvGrpSpPr/>
          <p:nvPr/>
        </p:nvGrpSpPr>
        <p:grpSpPr>
          <a:xfrm>
            <a:off x="3505200" y="5029200"/>
            <a:ext cx="2590800" cy="533400"/>
            <a:chOff x="1981200" y="5029200"/>
            <a:chExt cx="2590800" cy="533400"/>
          </a:xfrm>
        </p:grpSpPr>
        <p:sp>
          <p:nvSpPr>
            <p:cNvPr id="16" name="Circular Arrow 15"/>
            <p:cNvSpPr/>
            <p:nvPr/>
          </p:nvSpPr>
          <p:spPr>
            <a:xfrm rot="-5400000">
              <a:off x="4038600" y="50292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981200" y="51054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factorial(5)</a:t>
              </a:r>
            </a:p>
          </p:txBody>
        </p:sp>
      </p:grpSp>
      <p:grpSp>
        <p:nvGrpSpPr>
          <p:cNvPr id="13" name="Group 40"/>
          <p:cNvGrpSpPr/>
          <p:nvPr/>
        </p:nvGrpSpPr>
        <p:grpSpPr>
          <a:xfrm>
            <a:off x="3505200" y="4572000"/>
            <a:ext cx="2590800" cy="533400"/>
            <a:chOff x="1981200" y="4572000"/>
            <a:chExt cx="2590800" cy="533400"/>
          </a:xfrm>
        </p:grpSpPr>
        <p:sp>
          <p:nvSpPr>
            <p:cNvPr id="17" name="Circular Arrow 16"/>
            <p:cNvSpPr/>
            <p:nvPr/>
          </p:nvSpPr>
          <p:spPr>
            <a:xfrm rot="-5400000">
              <a:off x="4038600" y="45720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46482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factorial(4)</a:t>
              </a:r>
            </a:p>
          </p:txBody>
        </p:sp>
      </p:grpSp>
      <p:grpSp>
        <p:nvGrpSpPr>
          <p:cNvPr id="14" name="Group 41"/>
          <p:cNvGrpSpPr/>
          <p:nvPr/>
        </p:nvGrpSpPr>
        <p:grpSpPr>
          <a:xfrm>
            <a:off x="3505200" y="4114800"/>
            <a:ext cx="2590800" cy="533400"/>
            <a:chOff x="1981200" y="4114800"/>
            <a:chExt cx="2590800" cy="533400"/>
          </a:xfrm>
        </p:grpSpPr>
        <p:sp>
          <p:nvSpPr>
            <p:cNvPr id="18" name="Circular Arrow 17"/>
            <p:cNvSpPr/>
            <p:nvPr/>
          </p:nvSpPr>
          <p:spPr>
            <a:xfrm rot="-5400000">
              <a:off x="4038600" y="41148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981200" y="41910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factorial(3)</a:t>
              </a:r>
            </a:p>
          </p:txBody>
        </p:sp>
      </p:grpSp>
      <p:grpSp>
        <p:nvGrpSpPr>
          <p:cNvPr id="39" name="Group 42"/>
          <p:cNvGrpSpPr/>
          <p:nvPr/>
        </p:nvGrpSpPr>
        <p:grpSpPr>
          <a:xfrm>
            <a:off x="3505200" y="3657600"/>
            <a:ext cx="2590800" cy="533400"/>
            <a:chOff x="1981200" y="3657600"/>
            <a:chExt cx="2590800" cy="533400"/>
          </a:xfrm>
        </p:grpSpPr>
        <p:sp>
          <p:nvSpPr>
            <p:cNvPr id="19" name="Circular Arrow 18"/>
            <p:cNvSpPr/>
            <p:nvPr/>
          </p:nvSpPr>
          <p:spPr>
            <a:xfrm rot="-5400000">
              <a:off x="4038600" y="36576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981200" y="37338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factorial(2)</a:t>
              </a:r>
            </a:p>
          </p:txBody>
        </p:sp>
      </p:grpSp>
      <p:grpSp>
        <p:nvGrpSpPr>
          <p:cNvPr id="40" name="Group 43"/>
          <p:cNvGrpSpPr/>
          <p:nvPr/>
        </p:nvGrpSpPr>
        <p:grpSpPr>
          <a:xfrm>
            <a:off x="3505200" y="3200400"/>
            <a:ext cx="2590800" cy="533400"/>
            <a:chOff x="1981200" y="3200400"/>
            <a:chExt cx="2590800" cy="533400"/>
          </a:xfrm>
        </p:grpSpPr>
        <p:sp>
          <p:nvSpPr>
            <p:cNvPr id="20" name="Circular Arrow 19"/>
            <p:cNvSpPr/>
            <p:nvPr/>
          </p:nvSpPr>
          <p:spPr>
            <a:xfrm rot="-5400000">
              <a:off x="4038600" y="32004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81200" y="3288268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factorial(1)</a:t>
              </a:r>
            </a:p>
          </p:txBody>
        </p:sp>
      </p:grpSp>
      <p:grpSp>
        <p:nvGrpSpPr>
          <p:cNvPr id="41" name="Group 49"/>
          <p:cNvGrpSpPr/>
          <p:nvPr/>
        </p:nvGrpSpPr>
        <p:grpSpPr>
          <a:xfrm>
            <a:off x="8763000" y="5486400"/>
            <a:ext cx="2590800" cy="533400"/>
            <a:chOff x="7239000" y="5486400"/>
            <a:chExt cx="2590800" cy="533400"/>
          </a:xfrm>
        </p:grpSpPr>
        <p:sp>
          <p:nvSpPr>
            <p:cNvPr id="21" name="Circular Arrow 20"/>
            <p:cNvSpPr/>
            <p:nvPr/>
          </p:nvSpPr>
          <p:spPr>
            <a:xfrm rot="5400000">
              <a:off x="7239000" y="54864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848600" y="5574268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720</a:t>
              </a:r>
            </a:p>
          </p:txBody>
        </p:sp>
      </p:grpSp>
      <p:grpSp>
        <p:nvGrpSpPr>
          <p:cNvPr id="42" name="Group 48"/>
          <p:cNvGrpSpPr/>
          <p:nvPr/>
        </p:nvGrpSpPr>
        <p:grpSpPr>
          <a:xfrm>
            <a:off x="8763000" y="5029200"/>
            <a:ext cx="2590800" cy="533400"/>
            <a:chOff x="7239000" y="5029200"/>
            <a:chExt cx="2590800" cy="533400"/>
          </a:xfrm>
        </p:grpSpPr>
        <p:sp>
          <p:nvSpPr>
            <p:cNvPr id="22" name="Circular Arrow 21"/>
            <p:cNvSpPr/>
            <p:nvPr/>
          </p:nvSpPr>
          <p:spPr>
            <a:xfrm rot="5400000">
              <a:off x="7239000" y="50292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848600" y="51054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120</a:t>
              </a:r>
            </a:p>
          </p:txBody>
        </p:sp>
      </p:grpSp>
      <p:grpSp>
        <p:nvGrpSpPr>
          <p:cNvPr id="43" name="Group 47"/>
          <p:cNvGrpSpPr/>
          <p:nvPr/>
        </p:nvGrpSpPr>
        <p:grpSpPr>
          <a:xfrm>
            <a:off x="8763000" y="4572000"/>
            <a:ext cx="2590800" cy="533400"/>
            <a:chOff x="7239000" y="4572000"/>
            <a:chExt cx="2590800" cy="533400"/>
          </a:xfrm>
        </p:grpSpPr>
        <p:sp>
          <p:nvSpPr>
            <p:cNvPr id="23" name="Circular Arrow 22"/>
            <p:cNvSpPr/>
            <p:nvPr/>
          </p:nvSpPr>
          <p:spPr>
            <a:xfrm rot="5400000">
              <a:off x="7239000" y="45720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848600" y="46482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24</a:t>
              </a:r>
            </a:p>
          </p:txBody>
        </p:sp>
      </p:grpSp>
      <p:grpSp>
        <p:nvGrpSpPr>
          <p:cNvPr id="44" name="Group 46"/>
          <p:cNvGrpSpPr/>
          <p:nvPr/>
        </p:nvGrpSpPr>
        <p:grpSpPr>
          <a:xfrm>
            <a:off x="8763000" y="4114800"/>
            <a:ext cx="2590800" cy="533400"/>
            <a:chOff x="7239000" y="4114800"/>
            <a:chExt cx="2590800" cy="533400"/>
          </a:xfrm>
        </p:grpSpPr>
        <p:sp>
          <p:nvSpPr>
            <p:cNvPr id="24" name="Circular Arrow 23"/>
            <p:cNvSpPr/>
            <p:nvPr/>
          </p:nvSpPr>
          <p:spPr>
            <a:xfrm rot="5400000">
              <a:off x="7239000" y="41148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848600" y="41910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6</a:t>
              </a:r>
            </a:p>
          </p:txBody>
        </p:sp>
      </p:grpSp>
      <p:grpSp>
        <p:nvGrpSpPr>
          <p:cNvPr id="45" name="Group 45"/>
          <p:cNvGrpSpPr/>
          <p:nvPr/>
        </p:nvGrpSpPr>
        <p:grpSpPr>
          <a:xfrm>
            <a:off x="8763000" y="3657600"/>
            <a:ext cx="2590800" cy="533400"/>
            <a:chOff x="7239000" y="3657600"/>
            <a:chExt cx="2590800" cy="533400"/>
          </a:xfrm>
        </p:grpSpPr>
        <p:sp>
          <p:nvSpPr>
            <p:cNvPr id="25" name="Circular Arrow 24"/>
            <p:cNvSpPr/>
            <p:nvPr/>
          </p:nvSpPr>
          <p:spPr>
            <a:xfrm rot="5400000">
              <a:off x="7239000" y="36576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848600" y="3733800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</p:grpSp>
      <p:grpSp>
        <p:nvGrpSpPr>
          <p:cNvPr id="46" name="Group 44"/>
          <p:cNvGrpSpPr/>
          <p:nvPr/>
        </p:nvGrpSpPr>
        <p:grpSpPr>
          <a:xfrm>
            <a:off x="8763000" y="3200400"/>
            <a:ext cx="2590800" cy="533400"/>
            <a:chOff x="7239000" y="3200400"/>
            <a:chExt cx="2590800" cy="533400"/>
          </a:xfrm>
        </p:grpSpPr>
        <p:sp>
          <p:nvSpPr>
            <p:cNvPr id="26" name="Circular Arrow 25"/>
            <p:cNvSpPr/>
            <p:nvPr/>
          </p:nvSpPr>
          <p:spPr>
            <a:xfrm rot="5400000">
              <a:off x="7239000" y="3200400"/>
              <a:ext cx="533400" cy="533400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848600" y="3288268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675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Issues of Efficiency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6592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use recursion?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Recursion is a great technique</a:t>
            </a:r>
          </a:p>
          <a:p>
            <a:r>
              <a:rPr lang="en-US" dirty="0"/>
              <a:t>One of its strengths is in writing concise code to solve a problem</a:t>
            </a:r>
          </a:p>
          <a:p>
            <a:r>
              <a:rPr lang="en-US" dirty="0"/>
              <a:t>Some recursive solutions are very efficient</a:t>
            </a:r>
          </a:p>
          <a:p>
            <a:r>
              <a:rPr lang="en-US" dirty="0"/>
              <a:t>Some are not</a:t>
            </a:r>
          </a:p>
          <a:p>
            <a:r>
              <a:rPr lang="en-US" dirty="0"/>
              <a:t>It pays to be aware of both</a:t>
            </a:r>
          </a:p>
        </p:txBody>
      </p:sp>
    </p:spTree>
    <p:extLst>
      <p:ext uri="{BB962C8B-B14F-4D97-AF65-F5344CB8AC3E}">
        <p14:creationId xmlns:p14="http://schemas.microsoft.com/office/powerpoint/2010/main" val="167308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sum of the integers 1 through </a:t>
            </a:r>
            <a:r>
              <a:rPr lang="en-US" b="1" i="1" dirty="0"/>
              <a:t>n</a:t>
            </a:r>
          </a:p>
          <a:p>
            <a:pPr>
              <a:buNone/>
            </a:pPr>
            <a:endParaRPr lang="en-US" b="1" i="1" dirty="0"/>
          </a:p>
          <a:p>
            <a:r>
              <a:rPr lang="en-US" dirty="0"/>
              <a:t>Example: </a:t>
            </a:r>
            <a:r>
              <a:rPr lang="en-US" b="1" i="1" dirty="0"/>
              <a:t>n</a:t>
            </a:r>
            <a:r>
              <a:rPr lang="en-US" dirty="0"/>
              <a:t> = 8</a:t>
            </a:r>
          </a:p>
          <a:p>
            <a:r>
              <a:rPr lang="en-US" dirty="0"/>
              <a:t>sum(8) = 8 + 7 + 6 + 5 + 4 + 3 + 2 + 1</a:t>
            </a:r>
          </a:p>
          <a:p>
            <a:r>
              <a:rPr lang="en-US" dirty="0"/>
              <a:t>sum(8) = 36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42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for Summing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 case (</a:t>
            </a:r>
            <a:r>
              <a:rPr lang="en-US" b="1" i="1" dirty="0"/>
              <a:t>n</a:t>
            </a:r>
            <a:r>
              <a:rPr lang="en-US" dirty="0"/>
              <a:t> = 1):</a:t>
            </a:r>
          </a:p>
          <a:p>
            <a:endParaRPr lang="en-US" dirty="0"/>
          </a:p>
          <a:p>
            <a:pPr lvl="1"/>
            <a:r>
              <a:rPr lang="en-US" dirty="0"/>
              <a:t> </a:t>
            </a:r>
          </a:p>
          <a:p>
            <a:pPr lvl="1"/>
            <a:endParaRPr lang="en-US" dirty="0"/>
          </a:p>
          <a:p>
            <a:r>
              <a:rPr lang="en-US" dirty="0"/>
              <a:t>Recursive case (</a:t>
            </a:r>
            <a:r>
              <a:rPr lang="en-US" b="1" i="1" dirty="0"/>
              <a:t>n</a:t>
            </a:r>
            <a:r>
              <a:rPr lang="en-US" dirty="0"/>
              <a:t> &gt; 1):</a:t>
            </a:r>
          </a:p>
          <a:p>
            <a:endParaRPr lang="en-US" dirty="0"/>
          </a:p>
          <a:p>
            <a:pPr lvl="1"/>
            <a:r>
              <a:rPr lang="en-US" dirty="0"/>
              <a:t>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886201" y="2371726"/>
          <a:ext cx="1152525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Equation" r:id="rId3" imgW="457200" imgH="419040" progId="Equation.3">
                  <p:embed/>
                </p:oleObj>
              </mc:Choice>
              <mc:Fallback>
                <p:oleObj name="Equation" r:id="rId3" imgW="457200" imgH="419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1" y="2371726"/>
                        <a:ext cx="1152525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886201" y="4505326"/>
          <a:ext cx="2112963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5" imgW="838080" imgH="419040" progId="Equation.3">
                  <p:embed/>
                </p:oleObj>
              </mc:Choice>
              <mc:Fallback>
                <p:oleObj name="Equation" r:id="rId5" imgW="838080" imgH="419040" progId="Equation.3">
                  <p:embed/>
                  <p:pic>
                    <p:nvPicPr>
                      <p:cNvPr id="20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1" y="4505326"/>
                        <a:ext cx="2112963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686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summing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752600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sum(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 ) {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(n == 1) 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}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 + sum( n – 1 );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6629400" y="2590800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5181600" y="4648201"/>
            <a:ext cx="3352800" cy="2267129"/>
            <a:chOff x="3200400" y="4495800"/>
            <a:chExt cx="3352800" cy="2267129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6482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562600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1398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not recursion?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Recursive summing takes linear time (summing </a:t>
            </a:r>
            <a:r>
              <a:rPr lang="en-US" b="1" i="1" dirty="0"/>
              <a:t>n</a:t>
            </a:r>
            <a:r>
              <a:rPr lang="en-US" dirty="0"/>
              <a:t> takes </a:t>
            </a:r>
            <a:r>
              <a:rPr lang="en-US" b="1" i="1" dirty="0"/>
              <a:t>n</a:t>
            </a:r>
            <a:r>
              <a:rPr lang="en-US" dirty="0"/>
              <a:t> function calls)</a:t>
            </a:r>
          </a:p>
          <a:p>
            <a:r>
              <a:rPr lang="en-US" dirty="0"/>
              <a:t>Is there another way to find this sum?</a:t>
            </a:r>
          </a:p>
          <a:p>
            <a:r>
              <a:rPr lang="en-US" dirty="0"/>
              <a:t>Closed form equation</a:t>
            </a:r>
          </a:p>
          <a:p>
            <a:endParaRPr lang="en-US" dirty="0"/>
          </a:p>
          <a:p>
            <a:pPr lvl="1"/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Constant time!</a:t>
            </a:r>
          </a:p>
          <a:p>
            <a:pPr lvl="1"/>
            <a:r>
              <a:rPr lang="en-US" dirty="0"/>
              <a:t>Remember the story of young Gauss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625850" y="3946526"/>
          <a:ext cx="2230438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3" imgW="888840" imgH="431640" progId="Equation.3">
                  <p:embed/>
                </p:oleObj>
              </mc:Choice>
              <mc:Fallback>
                <p:oleObj name="Equation" r:id="rId3" imgW="888840" imgH="4316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5850" y="3946526"/>
                        <a:ext cx="2230438" cy="1082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910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2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Fibonacci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800600"/>
          </a:xfrm>
        </p:spPr>
        <p:txBody>
          <a:bodyPr>
            <a:normAutofit/>
          </a:bodyPr>
          <a:lstStyle/>
          <a:p>
            <a:r>
              <a:rPr lang="en-US" sz="2800" dirty="0"/>
              <a:t>The sequence: 1 1 2 3 5 8 13 21 34 55…</a:t>
            </a:r>
          </a:p>
          <a:p>
            <a:r>
              <a:rPr lang="en-US" sz="2800" dirty="0"/>
              <a:t>Studied by Leonardo of Pisa to model the growth of rabbit populations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1464413" y="2749844"/>
            <a:ext cx="1981200" cy="1506524"/>
            <a:chOff x="1447800" y="2749844"/>
            <a:chExt cx="1981200" cy="1506524"/>
          </a:xfrm>
        </p:grpSpPr>
        <p:sp>
          <p:nvSpPr>
            <p:cNvPr id="39" name="Oval 38"/>
            <p:cNvSpPr/>
            <p:nvPr/>
          </p:nvSpPr>
          <p:spPr>
            <a:xfrm>
              <a:off x="1447800" y="2808568"/>
              <a:ext cx="1981200" cy="1447800"/>
            </a:xfrm>
            <a:prstGeom prst="ellipse">
              <a:avLst/>
            </a:prstGeom>
            <a:gradFill flip="none" rotWithShape="1">
              <a:gsLst>
                <a:gs pos="25000">
                  <a:schemeClr val="accent4">
                    <a:lumMod val="75000"/>
                  </a:schemeClr>
                </a:gs>
                <a:gs pos="65000">
                  <a:schemeClr val="accent4">
                    <a:lumMod val="75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1508325" y="2749844"/>
              <a:ext cx="1760763" cy="1304621"/>
              <a:chOff x="3445861" y="4567221"/>
              <a:chExt cx="1957481" cy="1450377"/>
            </a:xfrm>
          </p:grpSpPr>
          <p:pic>
            <p:nvPicPr>
              <p:cNvPr id="24" name="Picture 23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849411" y="4567221"/>
                <a:ext cx="1553931" cy="1334553"/>
              </a:xfrm>
              <a:prstGeom prst="rect">
                <a:avLst/>
              </a:prstGeom>
            </p:spPr>
          </p:pic>
          <p:pic>
            <p:nvPicPr>
              <p:cNvPr id="46" name="Picture 45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445861" y="4683045"/>
                <a:ext cx="1553931" cy="1334553"/>
              </a:xfrm>
              <a:prstGeom prst="rect">
                <a:avLst/>
              </a:prstGeom>
            </p:spPr>
          </p:pic>
        </p:grpSp>
      </p:grpSp>
      <p:grpSp>
        <p:nvGrpSpPr>
          <p:cNvPr id="37" name="Group 36"/>
          <p:cNvGrpSpPr/>
          <p:nvPr/>
        </p:nvGrpSpPr>
        <p:grpSpPr>
          <a:xfrm>
            <a:off x="3465943" y="2743200"/>
            <a:ext cx="2325257" cy="1513168"/>
            <a:chOff x="3465943" y="2743200"/>
            <a:chExt cx="2325257" cy="1513168"/>
          </a:xfrm>
        </p:grpSpPr>
        <p:sp>
          <p:nvSpPr>
            <p:cNvPr id="40" name="Oval 39"/>
            <p:cNvSpPr/>
            <p:nvPr/>
          </p:nvSpPr>
          <p:spPr>
            <a:xfrm>
              <a:off x="3810000" y="2808568"/>
              <a:ext cx="1981200" cy="1447800"/>
            </a:xfrm>
            <a:prstGeom prst="ellipse">
              <a:avLst/>
            </a:prstGeom>
            <a:gradFill flip="none" rotWithShape="1">
              <a:gsLst>
                <a:gs pos="25000">
                  <a:schemeClr val="accent4">
                    <a:lumMod val="75000"/>
                  </a:schemeClr>
                </a:gs>
                <a:gs pos="65000">
                  <a:schemeClr val="accent4">
                    <a:lumMod val="75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ight Arrow 29"/>
            <p:cNvSpPr/>
            <p:nvPr/>
          </p:nvSpPr>
          <p:spPr>
            <a:xfrm>
              <a:off x="3465943" y="3333302"/>
              <a:ext cx="304800" cy="2286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3877767" y="2743200"/>
              <a:ext cx="1760763" cy="1304621"/>
              <a:chOff x="3445861" y="4567221"/>
              <a:chExt cx="1957481" cy="1450377"/>
            </a:xfrm>
          </p:grpSpPr>
          <p:pic>
            <p:nvPicPr>
              <p:cNvPr id="48" name="Picture 47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849411" y="4567221"/>
                <a:ext cx="1553931" cy="1334553"/>
              </a:xfrm>
              <a:prstGeom prst="rect">
                <a:avLst/>
              </a:prstGeom>
            </p:spPr>
          </p:pic>
          <p:pic>
            <p:nvPicPr>
              <p:cNvPr id="49" name="Picture 48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445861" y="4683045"/>
                <a:ext cx="1553931" cy="1334553"/>
              </a:xfrm>
              <a:prstGeom prst="rect">
                <a:avLst/>
              </a:prstGeom>
            </p:spPr>
          </p:pic>
        </p:grpSp>
      </p:grpSp>
      <p:grpSp>
        <p:nvGrpSpPr>
          <p:cNvPr id="66" name="Group 65"/>
          <p:cNvGrpSpPr/>
          <p:nvPr/>
        </p:nvGrpSpPr>
        <p:grpSpPr>
          <a:xfrm>
            <a:off x="7993670" y="2749844"/>
            <a:ext cx="2293330" cy="4031956"/>
            <a:chOff x="7993670" y="2749844"/>
            <a:chExt cx="2293330" cy="4031956"/>
          </a:xfrm>
        </p:grpSpPr>
        <p:sp>
          <p:nvSpPr>
            <p:cNvPr id="45" name="Oval 44"/>
            <p:cNvSpPr/>
            <p:nvPr/>
          </p:nvSpPr>
          <p:spPr>
            <a:xfrm>
              <a:off x="8305800" y="4103968"/>
              <a:ext cx="1981200" cy="1447800"/>
            </a:xfrm>
            <a:prstGeom prst="ellipse">
              <a:avLst/>
            </a:prstGeom>
            <a:gradFill flip="none" rotWithShape="1">
              <a:gsLst>
                <a:gs pos="25000">
                  <a:schemeClr val="accent2">
                    <a:lumMod val="75000"/>
                  </a:schemeClr>
                </a:gs>
                <a:gs pos="65000">
                  <a:schemeClr val="accent2">
                    <a:lumMod val="75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8227079" y="5334000"/>
              <a:ext cx="1981200" cy="1447800"/>
            </a:xfrm>
            <a:prstGeom prst="ellipse">
              <a:avLst/>
            </a:prstGeom>
            <a:gradFill flip="none" rotWithShape="1">
              <a:gsLst>
                <a:gs pos="25000">
                  <a:schemeClr val="accent3">
                    <a:lumMod val="75000"/>
                  </a:schemeClr>
                </a:gs>
                <a:gs pos="65000">
                  <a:schemeClr val="accent3">
                    <a:lumMod val="75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8305800" y="2808568"/>
              <a:ext cx="1981200" cy="1447800"/>
            </a:xfrm>
            <a:prstGeom prst="ellipse">
              <a:avLst/>
            </a:prstGeom>
            <a:gradFill flip="none" rotWithShape="1">
              <a:gsLst>
                <a:gs pos="25000">
                  <a:schemeClr val="accent4">
                    <a:lumMod val="75000"/>
                  </a:schemeClr>
                </a:gs>
                <a:gs pos="65000">
                  <a:schemeClr val="accent4">
                    <a:lumMod val="75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ight Arrow 31"/>
            <p:cNvSpPr/>
            <p:nvPr/>
          </p:nvSpPr>
          <p:spPr>
            <a:xfrm>
              <a:off x="8001000" y="3341968"/>
              <a:ext cx="304800" cy="2286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ight Arrow 33"/>
            <p:cNvSpPr/>
            <p:nvPr/>
          </p:nvSpPr>
          <p:spPr>
            <a:xfrm rot="2700000">
              <a:off x="7726970" y="4401438"/>
              <a:ext cx="762000" cy="2286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ight Arrow 34"/>
            <p:cNvSpPr/>
            <p:nvPr/>
          </p:nvSpPr>
          <p:spPr>
            <a:xfrm>
              <a:off x="8001000" y="5780368"/>
              <a:ext cx="304800" cy="2286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8523716" y="2749844"/>
              <a:ext cx="1760763" cy="1304621"/>
              <a:chOff x="3445861" y="4567221"/>
              <a:chExt cx="1957481" cy="1450377"/>
            </a:xfrm>
          </p:grpSpPr>
          <p:pic>
            <p:nvPicPr>
              <p:cNvPr id="54" name="Picture 53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849411" y="4567221"/>
                <a:ext cx="1553931" cy="1334553"/>
              </a:xfrm>
              <a:prstGeom prst="rect">
                <a:avLst/>
              </a:prstGeom>
            </p:spPr>
          </p:pic>
          <p:pic>
            <p:nvPicPr>
              <p:cNvPr id="55" name="Picture 54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445861" y="4683045"/>
                <a:ext cx="1553931" cy="1334553"/>
              </a:xfrm>
              <a:prstGeom prst="rect">
                <a:avLst/>
              </a:prstGeom>
            </p:spPr>
          </p:pic>
        </p:grpSp>
        <p:grpSp>
          <p:nvGrpSpPr>
            <p:cNvPr id="56" name="Group 55"/>
            <p:cNvGrpSpPr/>
            <p:nvPr/>
          </p:nvGrpSpPr>
          <p:grpSpPr>
            <a:xfrm>
              <a:off x="8523716" y="4017564"/>
              <a:ext cx="1760763" cy="1304621"/>
              <a:chOff x="3445861" y="4567221"/>
              <a:chExt cx="1957481" cy="1450377"/>
            </a:xfrm>
          </p:grpSpPr>
          <p:pic>
            <p:nvPicPr>
              <p:cNvPr id="57" name="Picture 56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849411" y="4567221"/>
                <a:ext cx="1553931" cy="1334553"/>
              </a:xfrm>
              <a:prstGeom prst="rect">
                <a:avLst/>
              </a:prstGeom>
            </p:spPr>
          </p:pic>
          <p:pic>
            <p:nvPicPr>
              <p:cNvPr id="58" name="Picture 57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445861" y="4683045"/>
                <a:ext cx="1553931" cy="1334553"/>
              </a:xfrm>
              <a:prstGeom prst="rect">
                <a:avLst/>
              </a:prstGeom>
            </p:spPr>
          </p:pic>
        </p:grpSp>
        <p:grpSp>
          <p:nvGrpSpPr>
            <p:cNvPr id="59" name="Group 58"/>
            <p:cNvGrpSpPr/>
            <p:nvPr/>
          </p:nvGrpSpPr>
          <p:grpSpPr>
            <a:xfrm>
              <a:off x="8484389" y="5217903"/>
              <a:ext cx="1760763" cy="1304621"/>
              <a:chOff x="3445861" y="4567221"/>
              <a:chExt cx="1957481" cy="1450377"/>
            </a:xfrm>
          </p:grpSpPr>
          <p:pic>
            <p:nvPicPr>
              <p:cNvPr id="60" name="Picture 59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849411" y="4567221"/>
                <a:ext cx="1553931" cy="1334553"/>
              </a:xfrm>
              <a:prstGeom prst="rect">
                <a:avLst/>
              </a:prstGeom>
            </p:spPr>
          </p:pic>
          <p:pic>
            <p:nvPicPr>
              <p:cNvPr id="61" name="Picture 60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445861" y="4683045"/>
                <a:ext cx="1553931" cy="1334553"/>
              </a:xfrm>
              <a:prstGeom prst="rect">
                <a:avLst/>
              </a:prstGeom>
            </p:spPr>
          </p:pic>
        </p:grpSp>
      </p:grpSp>
      <p:grpSp>
        <p:nvGrpSpPr>
          <p:cNvPr id="65" name="Group 64"/>
          <p:cNvGrpSpPr/>
          <p:nvPr/>
        </p:nvGrpSpPr>
        <p:grpSpPr>
          <a:xfrm>
            <a:off x="5761037" y="2754519"/>
            <a:ext cx="2166284" cy="4027281"/>
            <a:chOff x="5761037" y="2754519"/>
            <a:chExt cx="2166284" cy="4027281"/>
          </a:xfrm>
        </p:grpSpPr>
        <p:sp>
          <p:nvSpPr>
            <p:cNvPr id="43" name="Oval 42"/>
            <p:cNvSpPr/>
            <p:nvPr/>
          </p:nvSpPr>
          <p:spPr>
            <a:xfrm>
              <a:off x="5943600" y="5334000"/>
              <a:ext cx="1981200" cy="1447800"/>
            </a:xfrm>
            <a:prstGeom prst="ellipse">
              <a:avLst/>
            </a:prstGeom>
            <a:gradFill flip="none" rotWithShape="1">
              <a:gsLst>
                <a:gs pos="25000">
                  <a:schemeClr val="accent3">
                    <a:lumMod val="75000"/>
                  </a:schemeClr>
                </a:gs>
                <a:gs pos="65000">
                  <a:schemeClr val="accent3">
                    <a:lumMod val="75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5946121" y="2808568"/>
              <a:ext cx="1981200" cy="1447800"/>
            </a:xfrm>
            <a:prstGeom prst="ellipse">
              <a:avLst/>
            </a:prstGeom>
            <a:gradFill flip="none" rotWithShape="1">
              <a:gsLst>
                <a:gs pos="25000">
                  <a:schemeClr val="accent4">
                    <a:lumMod val="75000"/>
                  </a:schemeClr>
                </a:gs>
                <a:gs pos="65000">
                  <a:schemeClr val="accent4">
                    <a:lumMod val="75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ight Arrow 30"/>
            <p:cNvSpPr/>
            <p:nvPr/>
          </p:nvSpPr>
          <p:spPr>
            <a:xfrm>
              <a:off x="5793721" y="3341968"/>
              <a:ext cx="304800" cy="2286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ight Arrow 32"/>
            <p:cNvSpPr/>
            <p:nvPr/>
          </p:nvSpPr>
          <p:spPr>
            <a:xfrm rot="2700000">
              <a:off x="5227637" y="4604684"/>
              <a:ext cx="1295400" cy="2286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6085367" y="2754519"/>
              <a:ext cx="1760763" cy="1304621"/>
              <a:chOff x="3445861" y="4567221"/>
              <a:chExt cx="1957481" cy="1450377"/>
            </a:xfrm>
          </p:grpSpPr>
          <p:pic>
            <p:nvPicPr>
              <p:cNvPr id="51" name="Picture 50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849411" y="4567221"/>
                <a:ext cx="1553931" cy="1334553"/>
              </a:xfrm>
              <a:prstGeom prst="rect">
                <a:avLst/>
              </a:prstGeom>
            </p:spPr>
          </p:pic>
          <p:pic>
            <p:nvPicPr>
              <p:cNvPr id="52" name="Picture 51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445861" y="4683045"/>
                <a:ext cx="1553931" cy="1334553"/>
              </a:xfrm>
              <a:prstGeom prst="rect">
                <a:avLst/>
              </a:prstGeom>
            </p:spPr>
          </p:pic>
        </p:grpSp>
        <p:grpSp>
          <p:nvGrpSpPr>
            <p:cNvPr id="62" name="Group 61"/>
            <p:cNvGrpSpPr/>
            <p:nvPr/>
          </p:nvGrpSpPr>
          <p:grpSpPr>
            <a:xfrm>
              <a:off x="6019800" y="5223905"/>
              <a:ext cx="1760763" cy="1304621"/>
              <a:chOff x="3445861" y="4567221"/>
              <a:chExt cx="1957481" cy="1450377"/>
            </a:xfrm>
          </p:grpSpPr>
          <p:pic>
            <p:nvPicPr>
              <p:cNvPr id="63" name="Picture 62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849411" y="4567221"/>
                <a:ext cx="1553931" cy="1334553"/>
              </a:xfrm>
              <a:prstGeom prst="rect">
                <a:avLst/>
              </a:prstGeom>
            </p:spPr>
          </p:pic>
          <p:pic>
            <p:nvPicPr>
              <p:cNvPr id="64" name="Picture 63" descr="&lt;strong&gt;Rabbit&lt;/strong&gt; clip art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685" b="99315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445861" y="4683045"/>
                <a:ext cx="1553931" cy="1334553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42260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62400" y="3352800"/>
            <a:ext cx="609600" cy="990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Fibonacci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</a:t>
            </a:r>
            <a:r>
              <a:rPr lang="en-US" b="1" i="1" dirty="0"/>
              <a:t>n</a:t>
            </a:r>
            <a:r>
              <a:rPr lang="en-US" baseline="30000" dirty="0"/>
              <a:t>th</a:t>
            </a:r>
            <a:r>
              <a:rPr lang="en-US" dirty="0"/>
              <a:t> term of the Fibonacci sequence</a:t>
            </a:r>
          </a:p>
          <a:p>
            <a:r>
              <a:rPr lang="en-US" dirty="0"/>
              <a:t>Simple approach of summing two previous terms together</a:t>
            </a:r>
          </a:p>
          <a:p>
            <a:r>
              <a:rPr lang="en-US" dirty="0"/>
              <a:t>Example: </a:t>
            </a:r>
            <a:r>
              <a:rPr lang="en-US" b="1" i="1" dirty="0"/>
              <a:t>n</a:t>
            </a:r>
            <a:r>
              <a:rPr lang="en-US" dirty="0"/>
              <a:t> = 7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1 1 2 3 5 8 13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1 2 3 4 5 6 7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61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  <p:extLst>
      <p:ext uri="{BB962C8B-B14F-4D97-AF65-F5344CB8AC3E}">
        <p14:creationId xmlns:p14="http://schemas.microsoft.com/office/powerpoint/2010/main" val="19012018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on recursive running time</a:t>
            </a:r>
          </a:p>
          <a:p>
            <a:r>
              <a:rPr lang="en-US" dirty="0"/>
              <a:t>Symbol tables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Read section 3.1</a:t>
            </a:r>
          </a:p>
          <a:p>
            <a:r>
              <a:rPr lang="en-US" dirty="0"/>
              <a:t>Keep working on Project 2</a:t>
            </a:r>
          </a:p>
          <a:p>
            <a:r>
              <a:rPr lang="en-US" b="1" dirty="0"/>
              <a:t>Office hours from 4-5 today are cancelled due to a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kinds of linked lists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Circular linked lists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Linked lists can be made circular such that the last node points back at the head node</a:t>
            </a:r>
          </a:p>
          <a:p>
            <a:r>
              <a:rPr lang="en-US" dirty="0"/>
              <a:t>This organization is good for situations in which we want to cycle through all of the nodes in the list repeatedly</a:t>
            </a:r>
          </a:p>
        </p:txBody>
      </p:sp>
      <p:cxnSp>
        <p:nvCxnSpPr>
          <p:cNvPr id="10" name="Straight Arrow Connector 9"/>
          <p:cNvCxnSpPr>
            <a:stCxn id="6" idx="3"/>
            <a:endCxn id="7" idx="1"/>
          </p:cNvCxnSpPr>
          <p:nvPr/>
        </p:nvCxnSpPr>
        <p:spPr>
          <a:xfrm>
            <a:off x="4267200" y="5486400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3"/>
            <a:endCxn id="8" idx="1"/>
          </p:cNvCxnSpPr>
          <p:nvPr/>
        </p:nvCxnSpPr>
        <p:spPr>
          <a:xfrm>
            <a:off x="7010400" y="5486400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hape 15"/>
          <p:cNvCxnSpPr>
            <a:stCxn id="8" idx="3"/>
            <a:endCxn id="6" idx="2"/>
          </p:cNvCxnSpPr>
          <p:nvPr/>
        </p:nvCxnSpPr>
        <p:spPr>
          <a:xfrm flipH="1">
            <a:off x="3352800" y="5486400"/>
            <a:ext cx="6400800" cy="457200"/>
          </a:xfrm>
          <a:prstGeom prst="bentConnector4">
            <a:avLst>
              <a:gd name="adj1" fmla="val -3571"/>
              <a:gd name="adj2" fmla="val 150000"/>
            </a:avLst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hape 16"/>
          <p:cNvCxnSpPr/>
          <p:nvPr/>
        </p:nvCxnSpPr>
        <p:spPr>
          <a:xfrm rot="5400000">
            <a:off x="9563100" y="4610100"/>
            <a:ext cx="762000" cy="381000"/>
          </a:xfrm>
          <a:prstGeom prst="bentConnector2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9448800" y="3957936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tail</a:t>
            </a:r>
          </a:p>
        </p:txBody>
      </p:sp>
      <p:sp>
        <p:nvSpPr>
          <p:cNvPr id="6" name="Rectangle 5"/>
          <p:cNvSpPr/>
          <p:nvPr/>
        </p:nvSpPr>
        <p:spPr>
          <a:xfrm>
            <a:off x="2438400" y="50292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23</a:t>
            </a:r>
          </a:p>
        </p:txBody>
      </p:sp>
      <p:sp>
        <p:nvSpPr>
          <p:cNvPr id="7" name="Rectangle 6"/>
          <p:cNvSpPr/>
          <p:nvPr/>
        </p:nvSpPr>
        <p:spPr>
          <a:xfrm>
            <a:off x="5181600" y="50292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47</a:t>
            </a:r>
          </a:p>
        </p:txBody>
      </p:sp>
      <p:sp>
        <p:nvSpPr>
          <p:cNvPr id="8" name="Rectangle 7"/>
          <p:cNvSpPr/>
          <p:nvPr/>
        </p:nvSpPr>
        <p:spPr>
          <a:xfrm>
            <a:off x="7924800" y="50292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58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Performance of a circular linked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 at front (or back)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(1)</a:t>
            </a:r>
          </a:p>
          <a:p>
            <a:r>
              <a:rPr lang="en-US" dirty="0"/>
              <a:t>Delete at front 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(1)</a:t>
            </a:r>
          </a:p>
          <a:p>
            <a:pPr lvl="1"/>
            <a:r>
              <a:rPr lang="en-US" dirty="0"/>
              <a:t>Delete at back costs </a:t>
            </a:r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unless we used doubly linked lists</a:t>
            </a:r>
          </a:p>
          <a:p>
            <a:r>
              <a:rPr lang="en-US" dirty="0"/>
              <a:t>Search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Skip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263409"/>
          </a:xfrm>
        </p:spPr>
        <p:txBody>
          <a:bodyPr>
            <a:normAutofit/>
          </a:bodyPr>
          <a:lstStyle/>
          <a:p>
            <a:r>
              <a:rPr lang="en-US" dirty="0"/>
              <a:t>We can design linked lists with multiple pointers in some nodes</a:t>
            </a:r>
          </a:p>
          <a:p>
            <a:r>
              <a:rPr lang="en-US" dirty="0"/>
              <a:t>We want ½ of the nodes to have 1 pointer, ¼ of the nodes to have 2 pointers, 1/8 of the nodes to have 3 pointers…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76400" y="3962401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head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3429000" y="6399212"/>
            <a:ext cx="304800" cy="1588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4495800" y="6400800"/>
            <a:ext cx="304800" cy="1588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5562600" y="6400800"/>
            <a:ext cx="304800" cy="1588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629400" y="6400800"/>
            <a:ext cx="304800" cy="1588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7696200" y="6400800"/>
            <a:ext cx="304800" cy="1588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8763000" y="6400800"/>
            <a:ext cx="304800" cy="1588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4495800" y="5637212"/>
            <a:ext cx="1371600" cy="1588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6629400" y="5638800"/>
            <a:ext cx="1371600" cy="1588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6629400" y="4800600"/>
            <a:ext cx="3505200" cy="1588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9829800" y="6400800"/>
            <a:ext cx="304800" cy="1588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8763000" y="5638800"/>
            <a:ext cx="1371600" cy="1588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4" name="Shape 73"/>
          <p:cNvCxnSpPr>
            <a:stCxn id="8" idx="2"/>
            <a:endCxn id="30" idx="1"/>
          </p:cNvCxnSpPr>
          <p:nvPr/>
        </p:nvCxnSpPr>
        <p:spPr>
          <a:xfrm rot="16200000" flipH="1">
            <a:off x="1526234" y="5221932"/>
            <a:ext cx="1938635" cy="342900"/>
          </a:xfrm>
          <a:prstGeom prst="bentConnector2">
            <a:avLst/>
          </a:prstGeom>
          <a:ln>
            <a:tailEnd type="triangle" w="lg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2362200" y="5638800"/>
            <a:ext cx="1371600" cy="1588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2362200" y="4800600"/>
            <a:ext cx="3505200" cy="1588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 noChangeAspect="1"/>
          </p:cNvSpPr>
          <p:nvPr/>
        </p:nvSpPr>
        <p:spPr>
          <a:xfrm>
            <a:off x="4819650" y="6019800"/>
            <a:ext cx="74295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1" name="Rectangle 10"/>
          <p:cNvSpPr>
            <a:spLocks noChangeAspect="1"/>
          </p:cNvSpPr>
          <p:nvPr/>
        </p:nvSpPr>
        <p:spPr>
          <a:xfrm>
            <a:off x="3752850" y="5257800"/>
            <a:ext cx="742950" cy="142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0" name="Rectangle 29"/>
          <p:cNvSpPr>
            <a:spLocks noChangeAspect="1"/>
          </p:cNvSpPr>
          <p:nvPr/>
        </p:nvSpPr>
        <p:spPr>
          <a:xfrm>
            <a:off x="2667000" y="6019800"/>
            <a:ext cx="74295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1" name="Rectangle 30"/>
          <p:cNvSpPr>
            <a:spLocks noChangeAspect="1"/>
          </p:cNvSpPr>
          <p:nvPr/>
        </p:nvSpPr>
        <p:spPr>
          <a:xfrm>
            <a:off x="6953250" y="6019800"/>
            <a:ext cx="74295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29</a:t>
            </a:r>
          </a:p>
        </p:txBody>
      </p:sp>
      <p:sp>
        <p:nvSpPr>
          <p:cNvPr id="47" name="Rectangle 46"/>
          <p:cNvSpPr>
            <a:spLocks noChangeAspect="1"/>
          </p:cNvSpPr>
          <p:nvPr/>
        </p:nvSpPr>
        <p:spPr>
          <a:xfrm>
            <a:off x="5886450" y="4533900"/>
            <a:ext cx="742950" cy="21717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28</a:t>
            </a:r>
          </a:p>
        </p:txBody>
      </p:sp>
      <p:sp>
        <p:nvSpPr>
          <p:cNvPr id="48" name="Rectangle 47"/>
          <p:cNvSpPr>
            <a:spLocks noChangeAspect="1"/>
          </p:cNvSpPr>
          <p:nvPr/>
        </p:nvSpPr>
        <p:spPr>
          <a:xfrm>
            <a:off x="8001000" y="5257800"/>
            <a:ext cx="742950" cy="142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41</a:t>
            </a:r>
          </a:p>
        </p:txBody>
      </p:sp>
      <p:sp>
        <p:nvSpPr>
          <p:cNvPr id="49" name="Rectangle 48"/>
          <p:cNvSpPr>
            <a:spLocks noChangeAspect="1"/>
          </p:cNvSpPr>
          <p:nvPr/>
        </p:nvSpPr>
        <p:spPr>
          <a:xfrm>
            <a:off x="9086850" y="6019800"/>
            <a:ext cx="74295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58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9982200" y="4343401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X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9982200" y="5181601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X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9982200" y="5943601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skip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ordered, search is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(log 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Go to index is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(log 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Insert at end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(log 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Delete</a:t>
            </a:r>
          </a:p>
          <a:p>
            <a:pPr lvl="1"/>
            <a:r>
              <a:rPr lang="en-US" dirty="0"/>
              <a:t>Totally insane, at least </a:t>
            </a:r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Trees end up being a better alternative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1838</TotalTime>
  <Words>1757</Words>
  <Application>Microsoft Office PowerPoint</Application>
  <PresentationFormat>Widescreen</PresentationFormat>
  <Paragraphs>324</Paragraphs>
  <Slides>44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5" baseType="lpstr">
      <vt:lpstr>Arial</vt:lpstr>
      <vt:lpstr>Arial Black</vt:lpstr>
      <vt:lpstr>Calibri</vt:lpstr>
      <vt:lpstr>Corbel</vt:lpstr>
      <vt:lpstr>Courier New</vt:lpstr>
      <vt:lpstr>Symbol</vt:lpstr>
      <vt:lpstr>Wingdings</vt:lpstr>
      <vt:lpstr>Wingdings 2</vt:lpstr>
      <vt:lpstr>Wingdings 3</vt:lpstr>
      <vt:lpstr>Module</vt:lpstr>
      <vt:lpstr>Equation</vt:lpstr>
      <vt:lpstr>COMP 2100</vt:lpstr>
      <vt:lpstr>Last time</vt:lpstr>
      <vt:lpstr>Questions?</vt:lpstr>
      <vt:lpstr>Project 2</vt:lpstr>
      <vt:lpstr>Other kinds of linked lists</vt:lpstr>
      <vt:lpstr>Circular linked lists</vt:lpstr>
      <vt:lpstr>Performance of a circular linked list</vt:lpstr>
      <vt:lpstr>Skip lists</vt:lpstr>
      <vt:lpstr>Performance of skip lists</vt:lpstr>
      <vt:lpstr>Self organizing lists</vt:lpstr>
      <vt:lpstr>Recursion</vt:lpstr>
      <vt:lpstr>What is recursion?</vt:lpstr>
      <vt:lpstr>Bottom up</vt:lpstr>
      <vt:lpstr>Top down</vt:lpstr>
      <vt:lpstr>Examples in acronyms</vt:lpstr>
      <vt:lpstr>Useful recursion</vt:lpstr>
      <vt:lpstr>Solving Problems with Recursion</vt:lpstr>
      <vt:lpstr>Approach for problems</vt:lpstr>
      <vt:lpstr>Walking to the door</vt:lpstr>
      <vt:lpstr>Implementing factorial</vt:lpstr>
      <vt:lpstr>Code for factorial</vt:lpstr>
      <vt:lpstr>Count the zeroes</vt:lpstr>
      <vt:lpstr>Recursion for zeroes</vt:lpstr>
      <vt:lpstr>Code for zeroes</vt:lpstr>
      <vt:lpstr>Searching in a sorted array</vt:lpstr>
      <vt:lpstr>Recursion for binary search</vt:lpstr>
      <vt:lpstr>Code for binary search</vt:lpstr>
      <vt:lpstr>Time for binary search</vt:lpstr>
      <vt:lpstr>How Does Recursion Work Inside The Computer?</vt:lpstr>
      <vt:lpstr>All this math is great, but…</vt:lpstr>
      <vt:lpstr>The stack</vt:lpstr>
      <vt:lpstr>Stack for functions</vt:lpstr>
      <vt:lpstr>Example with factorial</vt:lpstr>
      <vt:lpstr>Issues of Efficiency</vt:lpstr>
      <vt:lpstr>When to use recursion?</vt:lpstr>
      <vt:lpstr>Summation</vt:lpstr>
      <vt:lpstr>Recursion for Summing</vt:lpstr>
      <vt:lpstr>Code for summing</vt:lpstr>
      <vt:lpstr>Why not recursion?</vt:lpstr>
      <vt:lpstr>Fibonacci</vt:lpstr>
      <vt:lpstr>Fibonacci problem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296</cp:revision>
  <dcterms:created xsi:type="dcterms:W3CDTF">2009-08-24T20:26:10Z</dcterms:created>
  <dcterms:modified xsi:type="dcterms:W3CDTF">2024-09-25T13:30:04Z</dcterms:modified>
</cp:coreProperties>
</file>